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4"/>
    <p:sldMasterId id="2147483787" r:id="rId5"/>
  </p:sldMasterIdLst>
  <p:notesMasterIdLst>
    <p:notesMasterId r:id="rId59"/>
  </p:notesMasterIdLst>
  <p:sldIdLst>
    <p:sldId id="469" r:id="rId6"/>
    <p:sldId id="308" r:id="rId7"/>
    <p:sldId id="309" r:id="rId8"/>
    <p:sldId id="398" r:id="rId9"/>
    <p:sldId id="400" r:id="rId10"/>
    <p:sldId id="432" r:id="rId11"/>
    <p:sldId id="403" r:id="rId12"/>
    <p:sldId id="407" r:id="rId13"/>
    <p:sldId id="409" r:id="rId14"/>
    <p:sldId id="410" r:id="rId15"/>
    <p:sldId id="412" r:id="rId16"/>
    <p:sldId id="413" r:id="rId17"/>
    <p:sldId id="419" r:id="rId18"/>
    <p:sldId id="470" r:id="rId19"/>
    <p:sldId id="420" r:id="rId20"/>
    <p:sldId id="473" r:id="rId21"/>
    <p:sldId id="414" r:id="rId22"/>
    <p:sldId id="415" r:id="rId23"/>
    <p:sldId id="421" r:id="rId24"/>
    <p:sldId id="304" r:id="rId25"/>
    <p:sldId id="422" r:id="rId26"/>
    <p:sldId id="424" r:id="rId27"/>
    <p:sldId id="435" r:id="rId28"/>
    <p:sldId id="282" r:id="rId29"/>
    <p:sldId id="397" r:id="rId30"/>
    <p:sldId id="292" r:id="rId31"/>
    <p:sldId id="471" r:id="rId32"/>
    <p:sldId id="310" r:id="rId33"/>
    <p:sldId id="303" r:id="rId34"/>
    <p:sldId id="436" r:id="rId35"/>
    <p:sldId id="437" r:id="rId36"/>
    <p:sldId id="443" r:id="rId37"/>
    <p:sldId id="283" r:id="rId38"/>
    <p:sldId id="444" r:id="rId39"/>
    <p:sldId id="472" r:id="rId40"/>
    <p:sldId id="287" r:id="rId41"/>
    <p:sldId id="445" r:id="rId42"/>
    <p:sldId id="447" r:id="rId43"/>
    <p:sldId id="449" r:id="rId44"/>
    <p:sldId id="451" r:id="rId45"/>
    <p:sldId id="453" r:id="rId46"/>
    <p:sldId id="454" r:id="rId47"/>
    <p:sldId id="458" r:id="rId48"/>
    <p:sldId id="311" r:id="rId49"/>
    <p:sldId id="438" r:id="rId50"/>
    <p:sldId id="299" r:id="rId51"/>
    <p:sldId id="465" r:id="rId52"/>
    <p:sldId id="298" r:id="rId53"/>
    <p:sldId id="297" r:id="rId54"/>
    <p:sldId id="467" r:id="rId55"/>
    <p:sldId id="468" r:id="rId56"/>
    <p:sldId id="312" r:id="rId57"/>
    <p:sldId id="258" r:id="rId58"/>
  </p:sldIdLst>
  <p:sldSz cx="12011025" cy="6859588"/>
  <p:notesSz cx="6858000" cy="9144000"/>
  <p:defaultTextStyle>
    <a:defPPr>
      <a:defRPr lang="pl-PL"/>
    </a:defPPr>
    <a:lvl1pPr marL="0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7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l" initials="K" lastIdx="1" clrIdx="0">
    <p:extLst>
      <p:ext uri="{19B8F6BF-5375-455C-9EA6-DF929625EA0E}">
        <p15:presenceInfo xmlns:p15="http://schemas.microsoft.com/office/powerpoint/2012/main" userId="S::kamil.sledziona@ad.lasy.gov.pl::20c8e273-b834-4b78-94f9-050cbdf6a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F90A"/>
    <a:srgbClr val="0000FF"/>
    <a:srgbClr val="F2A216"/>
    <a:srgbClr val="0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87544" autoAdjust="0"/>
  </p:normalViewPr>
  <p:slideViewPr>
    <p:cSldViewPr>
      <p:cViewPr varScale="1">
        <p:scale>
          <a:sx n="99" d="100"/>
          <a:sy n="99" d="100"/>
        </p:scale>
        <p:origin x="1020" y="78"/>
      </p:cViewPr>
      <p:guideLst>
        <p:guide orient="horz" pos="2161"/>
        <p:guide pos="3783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0125D-A02B-494F-866C-7913DAF02FA0}" type="datetimeFigureOut">
              <a:rPr lang="pl-PL" smtClean="0"/>
              <a:t>31.03.2026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85800"/>
            <a:ext cx="6003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3135E-1A4D-4336-90A6-23F92D436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9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7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03729" algn="l" defTabSz="1207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07460" algn="l" defTabSz="1207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11189" algn="l" defTabSz="1207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414918" algn="l" defTabSz="1207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018648" algn="l" defTabSz="1207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622377" algn="l" defTabSz="1207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226108" algn="l" defTabSz="1207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4829837" algn="l" defTabSz="1207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66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45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087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838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490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105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834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760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137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945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30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90334-9329-D525-3AF4-BF578F8FC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CA78759-D0D1-A93C-C400-4C7C908E8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3CE4351-0559-4108-9BFD-793EC24F1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  <a:p>
            <a:endParaRPr lang="pl-PL" baseline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33617D-BC78-ADE3-E94B-8A2A1ED0F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868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213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340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700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32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576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381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290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959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1C13A-3937-1D7F-B46B-9E6DEA6C6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815D513-8F96-8B98-9FFA-4A17FFC72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130C1BA-63A4-E065-6173-017C95976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B1A704-016D-B2C2-D034-9D4A4B7C4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344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79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1DE85-4B1D-EB71-568A-5914E60C3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C014E36-FF4C-1047-0444-AF4F77B54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0A8811E-079D-A086-7685-483E893AE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8DF05E-EC68-A86D-903F-CDAEA5EAD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603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217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142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959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893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528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114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Szczególnie w trakcie prezentacji warto podnieść kwestię trudności z wyliczeniem nakładów na ochronę przyrody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166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610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651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01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7703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6935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7346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3657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6453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36D5D-C66C-E7D2-21DB-AA44357FA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C1A81CD-7D67-C08E-0348-D69657267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2D7800C-0631-A253-C1F7-36A75FBE8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E372A8-4C0E-BA2D-1E56-CFFBB2663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7493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51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miarę możliwości – w rozbiciu na gminy</a:t>
            </a:r>
            <a:endParaRPr lang="pl-PL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5802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9107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8453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4341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64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926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1739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6632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FDFFB-92F5-B3D3-3FF2-AEFB33F82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AEA711B-3CC0-0E9E-20BB-88B1AA015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252D05F-657E-AE99-43DC-A9794AF07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1FACDC-B5D2-0EB4-28F4-042FBC897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4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33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0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98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21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/>
        </p:nvSpPr>
        <p:spPr>
          <a:xfrm>
            <a:off x="-615473" y="6431655"/>
            <a:ext cx="1651817" cy="30489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136BB9F-F41C-4172-B28A-19863538028F}" type="slidenum">
              <a:rPr lang="pl-PL" sz="1576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15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25" y="1295520"/>
            <a:ext cx="10362776" cy="914689"/>
          </a:xfrm>
          <a:prstGeom prst="rect">
            <a:avLst/>
          </a:prstGeom>
        </p:spPr>
        <p:txBody>
          <a:bodyPr/>
          <a:lstStyle>
            <a:lvl1pPr algn="l">
              <a:defRPr sz="3753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926" y="2515105"/>
            <a:ext cx="10358792" cy="243917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/>
        </p:nvSpPr>
        <p:spPr>
          <a:xfrm>
            <a:off x="10209082" y="6472408"/>
            <a:ext cx="21845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250" dirty="0">
              <a:solidFill>
                <a:schemeClr val="bg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2B93690-8D83-492B-B3EE-2B63A347A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6" y="25698"/>
            <a:ext cx="2325497" cy="6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406228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389957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345437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3957697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157583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19989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2269105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236277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2483295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197852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798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2094009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1923185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198872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3546740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1339993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3289906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3082902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4122293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4250926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198328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2098440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1960881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-615473" y="6431655"/>
            <a:ext cx="1651817" cy="30489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136BB9F-F41C-4172-B28A-19863538028F}" type="slidenum">
              <a:rPr lang="pl-PL" sz="1576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15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25" y="1295520"/>
            <a:ext cx="10362776" cy="914689"/>
          </a:xfrm>
          <a:prstGeom prst="rect">
            <a:avLst/>
          </a:prstGeom>
        </p:spPr>
        <p:txBody>
          <a:bodyPr/>
          <a:lstStyle>
            <a:lvl1pPr algn="l">
              <a:defRPr sz="3753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926" y="2515105"/>
            <a:ext cx="10358792" cy="243917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0209082" y="6472408"/>
            <a:ext cx="21845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250" dirty="0">
              <a:solidFill>
                <a:schemeClr val="bg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2B93690-8D83-492B-B3EE-2B63A347A3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6" y="25698"/>
            <a:ext cx="2325497" cy="6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06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97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17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20155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232027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377011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223305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10133808" y="6345078"/>
            <a:ext cx="1549610" cy="205232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36BB9F-F41C-4172-B28A-19863538028F}" type="slidenum">
              <a:rPr lang="pl-PL" sz="1314" smtClean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pl-PL" sz="1314" dirty="0">
              <a:solidFill>
                <a:srgbClr val="005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092" y="1295520"/>
            <a:ext cx="9581607" cy="914689"/>
          </a:xfrm>
          <a:prstGeom prst="rect">
            <a:avLst/>
          </a:prstGeom>
        </p:spPr>
        <p:txBody>
          <a:bodyPr lIns="0"/>
          <a:lstStyle>
            <a:lvl1pPr algn="l">
              <a:defRPr sz="3753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110" y="2515105"/>
            <a:ext cx="9581607" cy="2439170"/>
          </a:xfrm>
          <a:prstGeom prst="rect">
            <a:avLst/>
          </a:prstGeom>
        </p:spPr>
        <p:txBody>
          <a:bodyPr lIns="0"/>
          <a:lstStyle>
            <a:lvl1pPr>
              <a:buFont typeface="Arial" panose="020B0604020202020204" pitchFamily="34" charset="0"/>
              <a:buChar char="•"/>
              <a:defRPr sz="229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668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337688" marR="0" lvl="0" indent="-337688" algn="l" defTabSz="9005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1276236" y="6280343"/>
            <a:ext cx="2184500" cy="202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314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314" dirty="0">
              <a:solidFill>
                <a:srgbClr val="00502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A839D-0C7E-8BF6-D859-C54189EA4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91" y="309278"/>
            <a:ext cx="938038" cy="588363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6B0CDF4A-65BE-F7D3-9E2C-6365EF242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37" y="288951"/>
            <a:ext cx="1876076" cy="564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C9E38C-DF17-1878-1EE0-2F39AB724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-16639"/>
            <a:ext cx="711900" cy="687622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8596759-5757-400F-F471-944F38FED642}"/>
              </a:ext>
            </a:extLst>
          </p:cNvPr>
          <p:cNvSpPr/>
          <p:nvPr userDrawn="1"/>
        </p:nvSpPr>
        <p:spPr>
          <a:xfrm>
            <a:off x="327608" y="356741"/>
            <a:ext cx="723701" cy="6145757"/>
          </a:xfrm>
          <a:prstGeom prst="roundRect">
            <a:avLst>
              <a:gd name="adj" fmla="val 15969"/>
            </a:avLst>
          </a:prstGeom>
          <a:noFill/>
          <a:ln w="22225">
            <a:solidFill>
              <a:srgbClr val="CDB3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152"/>
          </a:p>
        </p:txBody>
      </p:sp>
    </p:spTree>
    <p:extLst>
      <p:ext uri="{BB962C8B-B14F-4D97-AF65-F5344CB8AC3E}">
        <p14:creationId xmlns:p14="http://schemas.microsoft.com/office/powerpoint/2010/main" val="232507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28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</p:sldLayoutIdLst>
  <p:txStyles>
    <p:titleStyle>
      <a:lvl1pPr algn="ctr" defTabSz="1200987" rtl="0" eaLnBrk="1" latinLnBrk="0" hangingPunct="1">
        <a:spcBef>
          <a:spcPct val="0"/>
        </a:spcBef>
        <a:buNone/>
        <a:defRPr sz="58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370" indent="-450370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4169" kern="1200">
          <a:solidFill>
            <a:schemeClr val="tx1"/>
          </a:solidFill>
          <a:latin typeface="+mn-lt"/>
          <a:ea typeface="+mn-ea"/>
          <a:cs typeface="+mn-cs"/>
        </a:defRPr>
      </a:lvl1pPr>
      <a:lvl2pPr marL="975803" indent="-375310" algn="l" defTabSz="1200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53" kern="1200">
          <a:solidFill>
            <a:schemeClr val="tx1"/>
          </a:solidFill>
          <a:latin typeface="+mn-lt"/>
          <a:ea typeface="+mn-ea"/>
          <a:cs typeface="+mn-cs"/>
        </a:defRPr>
      </a:lvl2pPr>
      <a:lvl3pPr marL="1501235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27" kern="1200">
          <a:solidFill>
            <a:schemeClr val="tx1"/>
          </a:solidFill>
          <a:latin typeface="+mn-lt"/>
          <a:ea typeface="+mn-ea"/>
          <a:cs typeface="+mn-cs"/>
        </a:defRPr>
      </a:lvl3pPr>
      <a:lvl4pPr marL="2101729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10" kern="1200">
          <a:solidFill>
            <a:schemeClr val="tx1"/>
          </a:solidFill>
          <a:latin typeface="+mn-lt"/>
          <a:ea typeface="+mn-ea"/>
          <a:cs typeface="+mn-cs"/>
        </a:defRPr>
      </a:lvl4pPr>
      <a:lvl5pPr marL="2702222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»"/>
        <a:defRPr sz="2710" kern="1200">
          <a:solidFill>
            <a:schemeClr val="tx1"/>
          </a:solidFill>
          <a:latin typeface="+mn-lt"/>
          <a:ea typeface="+mn-ea"/>
          <a:cs typeface="+mn-cs"/>
        </a:defRPr>
      </a:lvl5pPr>
      <a:lvl6pPr marL="3302716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6pPr>
      <a:lvl7pPr marL="3903210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7pPr>
      <a:lvl8pPr marL="4503704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8pPr>
      <a:lvl9pPr marL="5104197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1pPr>
      <a:lvl2pPr marL="600494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2pPr>
      <a:lvl3pPr marL="1200987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3pPr>
      <a:lvl4pPr marL="1801481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4pPr>
      <a:lvl5pPr marL="2401975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5pPr>
      <a:lvl6pPr marL="3002469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6pPr>
      <a:lvl7pPr marL="3602962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7pPr>
      <a:lvl8pPr marL="4203456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8pPr>
      <a:lvl9pPr marL="4803950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05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txStyles>
    <p:titleStyle>
      <a:lvl1pPr algn="ctr" defTabSz="1200987" rtl="0" eaLnBrk="1" latinLnBrk="0" hangingPunct="1">
        <a:spcBef>
          <a:spcPct val="0"/>
        </a:spcBef>
        <a:buNone/>
        <a:defRPr sz="58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370" indent="-450370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4169" kern="1200">
          <a:solidFill>
            <a:schemeClr val="tx1"/>
          </a:solidFill>
          <a:latin typeface="+mn-lt"/>
          <a:ea typeface="+mn-ea"/>
          <a:cs typeface="+mn-cs"/>
        </a:defRPr>
      </a:lvl1pPr>
      <a:lvl2pPr marL="975803" indent="-375310" algn="l" defTabSz="1200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53" kern="1200">
          <a:solidFill>
            <a:schemeClr val="tx1"/>
          </a:solidFill>
          <a:latin typeface="+mn-lt"/>
          <a:ea typeface="+mn-ea"/>
          <a:cs typeface="+mn-cs"/>
        </a:defRPr>
      </a:lvl2pPr>
      <a:lvl3pPr marL="1501235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27" kern="1200">
          <a:solidFill>
            <a:schemeClr val="tx1"/>
          </a:solidFill>
          <a:latin typeface="+mn-lt"/>
          <a:ea typeface="+mn-ea"/>
          <a:cs typeface="+mn-cs"/>
        </a:defRPr>
      </a:lvl3pPr>
      <a:lvl4pPr marL="2101729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10" kern="1200">
          <a:solidFill>
            <a:schemeClr val="tx1"/>
          </a:solidFill>
          <a:latin typeface="+mn-lt"/>
          <a:ea typeface="+mn-ea"/>
          <a:cs typeface="+mn-cs"/>
        </a:defRPr>
      </a:lvl4pPr>
      <a:lvl5pPr marL="2702222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»"/>
        <a:defRPr sz="2710" kern="1200">
          <a:solidFill>
            <a:schemeClr val="tx1"/>
          </a:solidFill>
          <a:latin typeface="+mn-lt"/>
          <a:ea typeface="+mn-ea"/>
          <a:cs typeface="+mn-cs"/>
        </a:defRPr>
      </a:lvl5pPr>
      <a:lvl6pPr marL="3302716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6pPr>
      <a:lvl7pPr marL="3903210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7pPr>
      <a:lvl8pPr marL="4503704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8pPr>
      <a:lvl9pPr marL="5104197" indent="-300246" algn="l" defTabSz="1200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1pPr>
      <a:lvl2pPr marL="600494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2pPr>
      <a:lvl3pPr marL="1200987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3pPr>
      <a:lvl4pPr marL="1801481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4pPr>
      <a:lvl5pPr marL="2401975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5pPr>
      <a:lvl6pPr marL="3002469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6pPr>
      <a:lvl7pPr marL="3602962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7pPr>
      <a:lvl8pPr marL="4203456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8pPr>
      <a:lvl9pPr marL="4803950" algn="l" defTabSz="1200987" rtl="0" eaLnBrk="1" latinLnBrk="0" hangingPunct="1">
        <a:defRPr sz="22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bdl.lasy.gov.pl" TargetMode="External"/><Relationship Id="rId5" Type="http://schemas.openxmlformats.org/officeDocument/2006/relationships/hyperlink" Target="https://www.gov.pl/web/nadlesnictwo-brzeg" TargetMode="Externa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brzeg@katowice.lasy.gov.p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rzeg.katowice.lasy.gov.pl/aktualnosci/-/asset_publisher/1M8a/content/ogloszenie" TargetMode="External"/><Relationship Id="rId4" Type="http://schemas.openxmlformats.org/officeDocument/2006/relationships/hyperlink" Target="mailto:piotr.trznadel@katowice.lasy.gov.p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brzeg@katowice.lasy.gov.p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rzeg.katowice.lasy.gov.pl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777933" y="3155426"/>
            <a:ext cx="290464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40" dirty="0"/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8910E88-4B89-45B5-9BB3-A3D6D8ABF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2" y="3058026"/>
            <a:ext cx="5208224" cy="278634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9BC0380-AAFF-446F-97C0-9D06C0E32158}"/>
              </a:ext>
            </a:extLst>
          </p:cNvPr>
          <p:cNvSpPr txBox="1"/>
          <p:nvPr/>
        </p:nvSpPr>
        <p:spPr>
          <a:xfrm>
            <a:off x="9811413" y="6078188"/>
            <a:ext cx="2184500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668" dirty="0">
              <a:solidFill>
                <a:schemeClr val="bg1"/>
              </a:solidFill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E2B8DAB-63C9-438E-90C8-F1C8740D278A}"/>
              </a:ext>
            </a:extLst>
          </p:cNvPr>
          <p:cNvCxnSpPr>
            <a:cxnSpLocks/>
          </p:cNvCxnSpPr>
          <p:nvPr/>
        </p:nvCxnSpPr>
        <p:spPr>
          <a:xfrm flipV="1">
            <a:off x="5670085" y="1027755"/>
            <a:ext cx="0" cy="1050892"/>
          </a:xfrm>
          <a:prstGeom prst="line">
            <a:avLst/>
          </a:prstGeom>
          <a:ln w="25400">
            <a:solidFill>
              <a:srgbClr val="00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:a16="http://schemas.microsoft.com/office/drawing/2014/main" id="{78B10CA2-1493-4F99-9C05-EAD37FFF1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9" y="841654"/>
            <a:ext cx="4911967" cy="142309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43BE25-59A9-434E-8833-D7E1BF1E06A9}"/>
              </a:ext>
            </a:extLst>
          </p:cNvPr>
          <p:cNvSpPr txBox="1"/>
          <p:nvPr/>
        </p:nvSpPr>
        <p:spPr>
          <a:xfrm>
            <a:off x="9809602" y="6078188"/>
            <a:ext cx="2184500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668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7D22DFA-A67E-4E95-A767-86054944261C}"/>
              </a:ext>
            </a:extLst>
          </p:cNvPr>
          <p:cNvSpPr txBox="1"/>
          <p:nvPr/>
        </p:nvSpPr>
        <p:spPr>
          <a:xfrm>
            <a:off x="5777933" y="1553201"/>
            <a:ext cx="6114447" cy="222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7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Nadleśnictwo Brzeg</a:t>
            </a:r>
          </a:p>
          <a:p>
            <a:br>
              <a:rPr lang="pl-PL" sz="277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7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Informacja o działalności w roku 2025</a:t>
            </a:r>
            <a:br>
              <a:rPr lang="pl-PL" sz="277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7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Plany na rok 2026</a:t>
            </a:r>
          </a:p>
          <a:p>
            <a:endParaRPr lang="pl-PL" sz="277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5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Infrastruktura nadleśnictwa - Leśnictwa</a:t>
            </a:r>
            <a:endParaRPr lang="pl-PL" sz="3152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EEE0D8C1-9FB4-4790-A26F-77A815B87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80542"/>
              </p:ext>
            </p:extLst>
          </p:nvPr>
        </p:nvGraphicFramePr>
        <p:xfrm>
          <a:off x="1685032" y="1701602"/>
          <a:ext cx="8640960" cy="41438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1110">
                  <a:extLst>
                    <a:ext uri="{9D8B030D-6E8A-4147-A177-3AD203B41FA5}">
                      <a16:colId xmlns:a16="http://schemas.microsoft.com/office/drawing/2014/main" val="2744952276"/>
                    </a:ext>
                  </a:extLst>
                </a:gridCol>
                <a:gridCol w="3306106">
                  <a:extLst>
                    <a:ext uri="{9D8B030D-6E8A-4147-A177-3AD203B41FA5}">
                      <a16:colId xmlns:a16="http://schemas.microsoft.com/office/drawing/2014/main" val="1783216567"/>
                    </a:ext>
                  </a:extLst>
                </a:gridCol>
                <a:gridCol w="4733744">
                  <a:extLst>
                    <a:ext uri="{9D8B030D-6E8A-4147-A177-3AD203B41FA5}">
                      <a16:colId xmlns:a16="http://schemas.microsoft.com/office/drawing/2014/main" val="1362506353"/>
                    </a:ext>
                  </a:extLst>
                </a:gridCol>
              </a:tblGrid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Leśnictwo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598544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Borucice 1A, 49-315 Mąkoszyce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282333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WÓJCICE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Borucice 1A, 49-315 Mąkoszyce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35424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DOBRZYŃ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Dobrzyń 84, 49-312 Szydłowice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251248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BARUCICE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Borucice 1A, 49-315 Mąkoszyce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270018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NOWY ŚWIAT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Nowy Świat 12A, 49-315 Mąkoszyce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54649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LUBSZA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Lubsza, ul. Akacjowa 15, 49-313 Lubsza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38996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KUŹNICA KATOWSKA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Kuźnica Katowska ul. Kochanowskiego 4a, 46-037 Karłowice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11250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ROSZKOWICE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Roszkowice 1, 49-315 Mąkoszyce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259881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Brzeg ul. J. Kilińskiego 1, 49-300 Brzeg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59325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STOBRAWA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Brzeg ul. J. Kilińskiego 1, 49-300 Brzeg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213788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PRĘDOCIN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Brzeg ul. J. Kilińskiego 1, 49-300 Brzeg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898763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OHZ – LEŚNICTWO DS. ŁOWIECKICH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Brzeg ul. J. Kilińskiego 1, 49-300 Brzeg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550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44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4267364" cy="81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Infrastruktura nadleśnictwa – ochrona ppoż.</a:t>
            </a:r>
            <a:endParaRPr lang="pl-PL" sz="3152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95E96F3-B426-4227-AB88-0E61D8C22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624" y="860531"/>
            <a:ext cx="4030508" cy="537401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7B8AA2F-9BD9-4C3D-AF01-D253DFB29527}"/>
              </a:ext>
            </a:extLst>
          </p:cNvPr>
          <p:cNvSpPr txBox="1"/>
          <p:nvPr/>
        </p:nvSpPr>
        <p:spPr>
          <a:xfrm>
            <a:off x="1378108" y="1987401"/>
            <a:ext cx="5563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Dwie wieże przeciwpożarowe:</a:t>
            </a:r>
          </a:p>
          <a:p>
            <a:pPr marL="946629" lvl="1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Leśnictwo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Barucice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946629" lvl="1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Leśnictwo Stobrawa.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Nowoczesny system monitoringu wizyjnego.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B16A29D-7B0F-4E58-ABC2-1B79BE0CDE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16" y="3213770"/>
            <a:ext cx="5365491" cy="30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81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Infrastruktura nadleśnictwa - obiekty edukacyjne, urządzenia służące rekreacji, turystyce</a:t>
            </a:r>
            <a:endParaRPr lang="pl-PL" sz="3152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E65CE93-6851-472A-A8B9-BE498D3B6A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560" y="2003295"/>
            <a:ext cx="5256584" cy="350438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8115FFB-9A32-4516-B7E4-C8368E0134BE}"/>
              </a:ext>
            </a:extLst>
          </p:cNvPr>
          <p:cNvSpPr txBox="1"/>
          <p:nvPr/>
        </p:nvSpPr>
        <p:spPr>
          <a:xfrm>
            <a:off x="3842900" y="5545956"/>
            <a:ext cx="4325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Zbiornik retencyjny „Lisie Łąki” w Leśnictwie Kurznie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D0C867F-6089-4A73-A50D-4E41D11F4D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26" y="2009489"/>
            <a:ext cx="5271885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2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81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Infrastruktura nadleśnictwa - obiekty edukacyjne, urządzenia służące rekreacji, turystyce</a:t>
            </a:r>
            <a:endParaRPr lang="pl-PL" sz="3152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8115FFB-9A32-4516-B7E4-C8368E0134BE}"/>
              </a:ext>
            </a:extLst>
          </p:cNvPr>
          <p:cNvSpPr txBox="1"/>
          <p:nvPr/>
        </p:nvSpPr>
        <p:spPr>
          <a:xfrm>
            <a:off x="4335022" y="5545956"/>
            <a:ext cx="334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Wiata edukacyjna – Leśnictwo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Barucice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3767F7D-72F2-4E22-9C7D-E65073E9C7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853" y="1979711"/>
            <a:ext cx="4573058" cy="34297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40B1391-5269-4AEA-960B-F2B2D73665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69" y="1978705"/>
            <a:ext cx="4574399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7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214709" y="1005855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Infrastruktura nadleśnictwa – nowy obiekt w budowie</a:t>
            </a:r>
            <a:endParaRPr lang="pl-PL" sz="3152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8115FFB-9A32-4516-B7E4-C8368E0134BE}"/>
              </a:ext>
            </a:extLst>
          </p:cNvPr>
          <p:cNvSpPr txBox="1"/>
          <p:nvPr/>
        </p:nvSpPr>
        <p:spPr>
          <a:xfrm>
            <a:off x="4220408" y="5510205"/>
            <a:ext cx="35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Budowana wiata edukacyjna - wizualizacja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E5B62E5-E8A0-4E97-9F01-A890BB6D3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319" y="1874772"/>
            <a:ext cx="10349770" cy="34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7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81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Infrastruktura nadleśnictwa - obiekty edukacyjne, urządzenia służące rekreacji, turystyce</a:t>
            </a:r>
            <a:endParaRPr lang="pl-PL" sz="3152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8115FFB-9A32-4516-B7E4-C8368E0134BE}"/>
              </a:ext>
            </a:extLst>
          </p:cNvPr>
          <p:cNvSpPr txBox="1"/>
          <p:nvPr/>
        </p:nvSpPr>
        <p:spPr>
          <a:xfrm>
            <a:off x="4300558" y="5545956"/>
            <a:ext cx="340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Miejsca postoju wzdłuż dróg publicznych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BBDD79A-71FC-40F7-946F-BBACE2B7D0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274" y="2133649"/>
            <a:ext cx="4730637" cy="33012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4634D78-CC44-427A-A55A-6552B2D63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544" y="2133649"/>
            <a:ext cx="5496127" cy="33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3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722439" y="594703"/>
            <a:ext cx="109717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000" b="1" dirty="0">
                <a:solidFill>
                  <a:srgbClr val="005023"/>
                </a:solidFill>
                <a:latin typeface="Arial" panose="020B0604020202020204" pitchFamily="34" charset="0"/>
                <a:cs typeface="Arial" pitchFamily="34" charset="0"/>
              </a:rPr>
              <a:t>Infrastruktura nadleśnictwa – nowa wiata na rowery i ładowarka sam. elektrycznych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A8A4AA8-3BB0-47B7-93A6-9C35FC297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96" y="1081367"/>
            <a:ext cx="4072667" cy="5191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B26A94-1EF1-401C-94FC-51E9F3C51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92" y="1080477"/>
            <a:ext cx="4110326" cy="51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4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Infrastruktura nadleśnictwa – program „ZANOCUJ W LESIE”</a:t>
            </a:r>
            <a:endParaRPr lang="pl-PL" sz="3152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202AA7F-C64A-4AF4-908D-E3CE07366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838" y="1597215"/>
            <a:ext cx="7116146" cy="46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6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97000" y="909514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Infrastruktura nadleśnictwa – sieć dróg</a:t>
            </a:r>
            <a:endParaRPr lang="pl-PL" sz="3152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8AD0395-3A86-4FD9-8185-9B88C847E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79" y="1385729"/>
            <a:ext cx="8103051" cy="49781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2C0E004-3C82-4D29-8F0D-B0F41380F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3846788"/>
            <a:ext cx="1371791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2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97000" y="909514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Infrastruktura nadleśnictwa – sieć dróg</a:t>
            </a:r>
            <a:endParaRPr lang="pl-PL" sz="3152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818064-E6B0-42E4-8B44-7F8954C9D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168" y="1365665"/>
            <a:ext cx="8258493" cy="481127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0AE4D7B-7D51-4721-811B-C7DE3C28F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3846788"/>
            <a:ext cx="1371791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960170D-A3A4-6BDD-DFAC-A3B8DB38A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873A788-605D-A6EF-78D7-F54A1431777D}"/>
              </a:ext>
            </a:extLst>
          </p:cNvPr>
          <p:cNvSpPr txBox="1"/>
          <p:nvPr/>
        </p:nvSpPr>
        <p:spPr>
          <a:xfrm>
            <a:off x="1479012" y="1186669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Wstęp. Dlaczego przesyłamy Państwu ten raport?</a:t>
            </a:r>
            <a:endParaRPr lang="pl-PL" sz="3152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BD07CAD-E612-F808-5CED-3E039D5D9EF1}"/>
              </a:ext>
            </a:extLst>
          </p:cNvPr>
          <p:cNvSpPr txBox="1"/>
          <p:nvPr/>
        </p:nvSpPr>
        <p:spPr>
          <a:xfrm>
            <a:off x="1479012" y="1827401"/>
            <a:ext cx="6988376" cy="3745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Lasy Państwowe to ogólnopolska organizacja, zarządzająca większością zasobów leśnych kraju. </a:t>
            </a:r>
            <a:b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naszej pieczy znajduje się przeszło 7,6 mln ha gruntów. To ¼ Polski. Nadleśnictwo Brzeg to jedno </a:t>
            </a:r>
            <a:b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429 nadleśnictw, które zarządzają lasami na poziomie lokalnym. Dba o przyrodę, udostępnia lasy dla rekreacji, ale jest też istotnym podmiotem gospodarczym. Dostarcza drewno, które służy nam wszystkim, zatrudnia i generuje miejsca pracy. Jest płatnikiem lokalnych podatków. Szczegółowe dane nt. działalności nadleśnictwa znajdą Państwo na kolejnych stronach.</a:t>
            </a: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tym roku po raz pierwszy nasza organizacja kieruje tego rodzaju raporty do samorządów gminnych w całej Polsce. Samorządy to nasz naturalny i bliski partner. To Państwo posiadają mandat uzyskany w demokratycznych wyborach, uprawniający do reprezentowania strony społecznej. </a:t>
            </a: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 traktujemy jako narzędzie w dialogu, który leśnicy chcą prowadzić ze stroną społeczną. Uważamy za oczywiste, że powinni Państwo dowiadywać się o naszej działalności. O jej efektach </a:t>
            </a:r>
            <a:b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minionym roku i o naszych zamierzeniach na rok bieżący. Niech to będzie podstawa do dyskusji </a:t>
            </a:r>
            <a:b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temat sposobów zarządzania lasami, ich wpływu na gospodarkę, klimat i stosunki wodne. </a:t>
            </a:r>
            <a:b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oczekiwaniach społecznych. Stoimy na stanowisku, że debata i konsultacje w środowisku lokalnym mają szczególną wartość. Bo odbywają się w poczuciu odpowiedzialności i realnej oceny skutków podejmowanych decyzji.</a:t>
            </a: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endParaRPr lang="pl-PL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C150312-0811-54BC-0681-DF8BAF00FF6D}"/>
              </a:ext>
            </a:extLst>
          </p:cNvPr>
          <p:cNvSpPr txBox="1"/>
          <p:nvPr/>
        </p:nvSpPr>
        <p:spPr>
          <a:xfrm>
            <a:off x="8903755" y="4916185"/>
            <a:ext cx="2742980" cy="941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839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Wojciech Dudik</a:t>
            </a:r>
          </a:p>
          <a:p>
            <a:pPr algn="r"/>
            <a:r>
              <a:rPr lang="pl-PL" sz="1839" dirty="0">
                <a:latin typeface="Calibri" panose="020F0502020204030204" pitchFamily="34" charset="0"/>
                <a:cs typeface="Calibri" panose="020F0502020204030204" pitchFamily="34" charset="0"/>
              </a:rPr>
              <a:t>Nadleśniczy</a:t>
            </a:r>
            <a:br>
              <a:rPr lang="pl-PL" sz="1839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39" dirty="0">
                <a:latin typeface="Calibri" panose="020F0502020204030204" pitchFamily="34" charset="0"/>
                <a:cs typeface="Calibri" panose="020F0502020204030204" pitchFamily="34" charset="0"/>
              </a:rPr>
              <a:t>Nadleśnictwa Brzeg</a:t>
            </a:r>
            <a:endParaRPr lang="pl-PL" sz="1839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9AA6490-9BA4-46C7-AEEB-A386526FB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937" y="2479339"/>
            <a:ext cx="1983798" cy="24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6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24992" y="693490"/>
            <a:ext cx="9581606" cy="415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102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Przyroda na terenie nadleśnictwa – rezerwaty przyrody</a:t>
            </a:r>
            <a:endParaRPr lang="pl-PL" sz="3152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3DD62F-354F-425F-AC9E-0DCC3E3415F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228" y="1046439"/>
            <a:ext cx="5112568" cy="516660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58DF2B1-D45E-4E2F-AB17-5193E036CDDD}"/>
              </a:ext>
            </a:extLst>
          </p:cNvPr>
          <p:cNvSpPr txBox="1"/>
          <p:nvPr/>
        </p:nvSpPr>
        <p:spPr>
          <a:xfrm>
            <a:off x="8957840" y="573405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Źródło: Plan Urządzenia Lasu /PUL/ </a:t>
            </a:r>
          </a:p>
          <a:p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dla Nadleśnictwa Brzeg na okres </a:t>
            </a:r>
          </a:p>
          <a:p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od 1 stycznia 2021 r. do 31 grudnia 2030 r.</a:t>
            </a:r>
          </a:p>
          <a:p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- Program Ochrony Przyrody /POP/ </a:t>
            </a:r>
          </a:p>
        </p:txBody>
      </p:sp>
    </p:spTree>
    <p:extLst>
      <p:ext uri="{BB962C8B-B14F-4D97-AF65-F5344CB8AC3E}">
        <p14:creationId xmlns:p14="http://schemas.microsoft.com/office/powerpoint/2010/main" val="395398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214709" y="621482"/>
            <a:ext cx="9581606" cy="415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102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Przyroda na terenie nadleśnictwa – Stobrawski Park Krajobrazowy</a:t>
            </a:r>
            <a:endParaRPr lang="pl-PL" sz="3152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58DF2B1-D45E-4E2F-AB17-5193E036CDDD}"/>
              </a:ext>
            </a:extLst>
          </p:cNvPr>
          <p:cNvSpPr txBox="1"/>
          <p:nvPr/>
        </p:nvSpPr>
        <p:spPr>
          <a:xfrm>
            <a:off x="8957840" y="5730275"/>
            <a:ext cx="2069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Źródło: PUL dla Nadleśnictwa Brzeg </a:t>
            </a:r>
          </a:p>
          <a:p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na okres od 1 stycznia 2021 r. do </a:t>
            </a:r>
          </a:p>
          <a:p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31 grudnia 2030 r. - POP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5F83A99-8ADE-4D82-8ECD-9806480072A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240" y="1037301"/>
            <a:ext cx="52197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3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214709" y="549474"/>
            <a:ext cx="9581606" cy="415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102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Przyroda na terenie nadleśnictwa – obszary Natura 2000</a:t>
            </a:r>
            <a:endParaRPr lang="pl-PL" sz="3152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58DF2B1-D45E-4E2F-AB17-5193E036CDDD}"/>
              </a:ext>
            </a:extLst>
          </p:cNvPr>
          <p:cNvSpPr txBox="1"/>
          <p:nvPr/>
        </p:nvSpPr>
        <p:spPr>
          <a:xfrm>
            <a:off x="8957840" y="5772273"/>
            <a:ext cx="2069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Źródło: PUL dla Nadleśnictwa Brzeg </a:t>
            </a:r>
          </a:p>
          <a:p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na okres od 1 stycznia 2021 r. do </a:t>
            </a:r>
          </a:p>
          <a:p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31 grudnia 2030 r. - POP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411235-5E94-476D-ADB0-F3287AF893B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232" y="1078356"/>
            <a:ext cx="52197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7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68" y="2493690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Struktura organizacyjna nadleśnictwa </a:t>
            </a:r>
            <a:endParaRPr lang="pl-PL" sz="3152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69BA229-C8C2-4CC3-A8CF-1DD181C0F0C1}"/>
              </a:ext>
            </a:extLst>
          </p:cNvPr>
          <p:cNvSpPr txBox="1"/>
          <p:nvPr/>
        </p:nvSpPr>
        <p:spPr>
          <a:xfrm>
            <a:off x="1375278" y="3141762"/>
            <a:ext cx="9836893" cy="11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788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liczba leśnictw - 11,</a:t>
            </a:r>
          </a:p>
          <a:p>
            <a:pPr marL="285750" indent="-285750" algn="just">
              <a:lnSpc>
                <a:spcPct val="107000"/>
              </a:lnSpc>
              <a:spcAft>
                <a:spcPts val="788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liczba pracowników – 48, </a:t>
            </a:r>
          </a:p>
          <a:p>
            <a:pPr marL="285750" indent="-285750" algn="just">
              <a:lnSpc>
                <a:spcPct val="107000"/>
              </a:lnSpc>
              <a:spcAft>
                <a:spcPts val="788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Ośrodek Hodowli Zwierzyny (OHZ</a:t>
            </a:r>
            <a:r>
              <a:rPr lang="pl-PL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6BF6C81-11D1-42AB-8DD6-AB8C5CDF39D0}"/>
              </a:ext>
            </a:extLst>
          </p:cNvPr>
          <p:cNvSpPr txBox="1"/>
          <p:nvPr/>
        </p:nvSpPr>
        <p:spPr>
          <a:xfrm>
            <a:off x="1378108" y="1159743"/>
            <a:ext cx="9581606" cy="81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Nadleśnictwo Brzeg podlega bezpośrednio pod </a:t>
            </a:r>
            <a:b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Regionalną Dyrekcję Lasów Państwowych w Katowicach</a:t>
            </a:r>
            <a:endParaRPr lang="pl-PL" sz="3152" dirty="0"/>
          </a:p>
        </p:txBody>
      </p:sp>
    </p:spTree>
    <p:extLst>
      <p:ext uri="{BB962C8B-B14F-4D97-AF65-F5344CB8AC3E}">
        <p14:creationId xmlns:p14="http://schemas.microsoft.com/office/powerpoint/2010/main" val="1340959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7" y="1053530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Plan urządzenia lasu – podstawa działalności nadleśnictwa</a:t>
            </a:r>
            <a:endParaRPr lang="pl-PL" sz="3152" dirty="0">
              <a:solidFill>
                <a:srgbClr val="005023"/>
              </a:solidFill>
            </a:endParaRPr>
          </a:p>
        </p:txBody>
      </p:sp>
      <p:sp>
        <p:nvSpPr>
          <p:cNvPr id="2" name="Lorem ipsum dolor sit amet, consectetur adipiscing elit,">
            <a:extLst>
              <a:ext uri="{FF2B5EF4-FFF2-40B4-BE49-F238E27FC236}">
                <a16:creationId xmlns:a16="http://schemas.microsoft.com/office/drawing/2014/main" id="{D174D833-3D2D-FD88-2E0C-8F0B20721C57}"/>
              </a:ext>
            </a:extLst>
          </p:cNvPr>
          <p:cNvSpPr txBox="1"/>
          <p:nvPr/>
        </p:nvSpPr>
        <p:spPr>
          <a:xfrm>
            <a:off x="1378107" y="1845618"/>
            <a:ext cx="9480769" cy="2165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600" dirty="0"/>
              <a:t>To kluczowy dokument określający zasady gospodarki leśnej i podstawa naszego działania. Opracowany </a:t>
            </a:r>
            <a:r>
              <a:rPr lang="pl-PL" sz="1600" b="1" dirty="0"/>
              <a:t>na 10 lat</a:t>
            </a:r>
            <a:r>
              <a:rPr lang="pl-PL" sz="1600" dirty="0"/>
              <a:t>. </a:t>
            </a:r>
            <a:r>
              <a:rPr lang="pl-PL" sz="1600" dirty="0">
                <a:cs typeface="Times New Roman" panose="02020603050405020304" pitchFamily="18" charset="0"/>
              </a:rPr>
              <a:t>Obejmuje całe nadleśnictwo, ale indywidualne planowanie dotyczy </a:t>
            </a:r>
            <a:r>
              <a:rPr lang="pl-PL" sz="1600" dirty="0" err="1">
                <a:cs typeface="Times New Roman" panose="02020603050405020304" pitchFamily="18" charset="0"/>
              </a:rPr>
              <a:t>wydzieleń</a:t>
            </a:r>
            <a:r>
              <a:rPr lang="pl-PL" sz="1600" dirty="0">
                <a:cs typeface="Times New Roman" panose="02020603050405020304" pitchFamily="18" charset="0"/>
              </a:rPr>
              <a:t>, czyli kilkuhektarowych, jednolitych fragmentów lasu. Takich </a:t>
            </a:r>
            <a:r>
              <a:rPr lang="pl-PL" sz="1600" dirty="0" err="1">
                <a:cs typeface="Times New Roman" panose="02020603050405020304" pitchFamily="18" charset="0"/>
              </a:rPr>
              <a:t>wydzieleń</a:t>
            </a:r>
            <a:r>
              <a:rPr lang="pl-PL" sz="1600" dirty="0">
                <a:cs typeface="Times New Roman" panose="02020603050405020304" pitchFamily="18" charset="0"/>
              </a:rPr>
              <a:t> jest w naszym nadleśnictwie kilka tysięcy.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600" dirty="0">
                <a:cs typeface="Times New Roman" panose="02020603050405020304" pitchFamily="18" charset="0"/>
              </a:rPr>
              <a:t>Plan wykonali specjaliści spoza Lasów Państwowych. Zatwierdził Minister Klimatu i Środowiska.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600" dirty="0"/>
              <a:t>Plan zawiera opis i ocenę stanu lasu oraz cele, zadania i metody prowadzenia gospodarki leśnej. Proces jego tworzenia i zatwierdzania jest precyzyjnie uregulowany i angażuje różne podmioty oraz społeczeństwo.</a:t>
            </a:r>
            <a:endParaRPr lang="pl-PL" sz="1600" dirty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l-PL" sz="1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BC2F08F-8F09-03FD-FC7F-5A52DFE7380F}"/>
              </a:ext>
            </a:extLst>
          </p:cNvPr>
          <p:cNvSpPr txBox="1"/>
          <p:nvPr/>
        </p:nvSpPr>
        <p:spPr>
          <a:xfrm>
            <a:off x="1277271" y="3789834"/>
            <a:ext cx="958160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600" b="1" dirty="0"/>
              <a:t>W jakim celu wykonujemy plan?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b="1" dirty="0"/>
              <a:t>Zrównoważone zarządzanie lasami</a:t>
            </a:r>
            <a:r>
              <a:rPr lang="pl-PL" sz="1600" dirty="0"/>
              <a:t> – zapewnienie równowagi między ochroną przyrody a użytkowaniem lasów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b="1" dirty="0"/>
              <a:t>Ochrona ekosystemów leśnych</a:t>
            </a:r>
            <a:r>
              <a:rPr lang="pl-PL" sz="1600" dirty="0"/>
              <a:t> – uwzględnienie obszarów chronionych i działań na rzecz bioróżnorodności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b="1" dirty="0"/>
              <a:t>Planowanie pozyskania drewna</a:t>
            </a:r>
            <a:r>
              <a:rPr lang="pl-PL" sz="1600" dirty="0"/>
              <a:t> – określenie, ile drewna można pozyskać, bez naruszania stabilności lasów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b="1" dirty="0"/>
              <a:t>Dostosowanie gospodarki leśnej do warunków środowiskowych</a:t>
            </a:r>
            <a:r>
              <a:rPr lang="pl-PL" sz="1600" dirty="0"/>
              <a:t> – uwzględnienie klimatu, gleby i zasobów wodnych</a:t>
            </a:r>
          </a:p>
        </p:txBody>
      </p:sp>
    </p:spTree>
    <p:extLst>
      <p:ext uri="{BB962C8B-B14F-4D97-AF65-F5344CB8AC3E}">
        <p14:creationId xmlns:p14="http://schemas.microsoft.com/office/powerpoint/2010/main" val="208064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97236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Plan dostępny dla każdego</a:t>
            </a:r>
            <a:endParaRPr lang="pl-PL" sz="2364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349516B-E20C-406B-A622-5FA79F3A3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0920" y="970571"/>
            <a:ext cx="4540104" cy="5391374"/>
          </a:xfrm>
          <a:prstGeom prst="rect">
            <a:avLst/>
          </a:prstGeom>
        </p:spPr>
      </p:pic>
      <p:pic>
        <p:nvPicPr>
          <p:cNvPr id="3074" name="Picture 2" descr="Bank Danych o Lasach">
            <a:extLst>
              <a:ext uri="{FF2B5EF4-FFF2-40B4-BE49-F238E27FC236}">
                <a16:creationId xmlns:a16="http://schemas.microsoft.com/office/drawing/2014/main" id="{C2014850-7EEB-4E9E-968E-07D925FD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858" y="5143426"/>
            <a:ext cx="278693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B9822D4-EF7A-8AF8-AA65-DABFC6AE63A5}"/>
              </a:ext>
            </a:extLst>
          </p:cNvPr>
          <p:cNvSpPr txBox="1"/>
          <p:nvPr/>
        </p:nvSpPr>
        <p:spPr>
          <a:xfrm>
            <a:off x="1036960" y="1587908"/>
            <a:ext cx="6003890" cy="33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/>
              <a:t>Działamy transparentnie</a:t>
            </a:r>
            <a:r>
              <a:rPr lang="pl-PL" sz="1600" dirty="0"/>
              <a:t>. Dlatego przy tworzeniu planu odbywają się konsultacje społeczne. Gotowy plan podlega strategicznej ocenie oddziaływania na środowisku i jest opiniowany przez RDOŚ, IOŚ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/>
              <a:t>Każdy ma wgląd do planu</a:t>
            </a:r>
            <a:r>
              <a:rPr lang="pl-PL" sz="1600" dirty="0"/>
              <a:t>. Plan urządzenia lasu umieszczamy w internetowym BIP. Do pobrania udostępniamy opis nadleśnictwa (elaborat) i program ochrony przyrody </a:t>
            </a:r>
            <a:r>
              <a:rPr lang="pl-PL" sz="1600" dirty="0">
                <a:hlinkClick r:id="rId5"/>
              </a:rPr>
              <a:t>LINK</a:t>
            </a:r>
            <a:endParaRPr lang="pl-PL" sz="1600" dirty="0">
              <a:highlight>
                <a:srgbClr val="FFFF00"/>
              </a:highlight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cs typeface="Times New Roman" panose="02020603050405020304" pitchFamily="18" charset="0"/>
              </a:rPr>
              <a:t>Sprawdź, co zaplanowaliśmy w znanym Ci fragmencie lasu</a:t>
            </a:r>
            <a:r>
              <a:rPr lang="pl-PL" sz="1600" dirty="0">
                <a:cs typeface="Times New Roman" panose="02020603050405020304" pitchFamily="18" charset="0"/>
              </a:rPr>
              <a:t>.</a:t>
            </a:r>
            <a:br>
              <a:rPr lang="pl-PL" sz="1600" dirty="0">
                <a:cs typeface="Times New Roman" panose="02020603050405020304" pitchFamily="18" charset="0"/>
              </a:rPr>
            </a:br>
            <a:r>
              <a:rPr lang="pl-PL" sz="1600" dirty="0">
                <a:cs typeface="Times New Roman" panose="02020603050405020304" pitchFamily="18" charset="0"/>
              </a:rPr>
              <a:t>Treść planu trafia także do Banku Danych o Lasach (</a:t>
            </a:r>
            <a:r>
              <a:rPr lang="pl-PL" sz="1600" dirty="0">
                <a:cs typeface="Times New Roman" panose="02020603050405020304" pitchFamily="18" charset="0"/>
                <a:hlinkClick r:id="rId6" action="ppaction://hlinkfile"/>
              </a:rPr>
              <a:t>bdl.lasy.gov.pl</a:t>
            </a:r>
            <a:r>
              <a:rPr lang="pl-PL" sz="1600" dirty="0">
                <a:cs typeface="Times New Roman" panose="02020603050405020304" pitchFamily="18" charset="0"/>
              </a:rPr>
              <a:t>). Tutaj każdy może zapoznać się z charakterystyką wybranego wydzielenia leśnego i sprawdzić, jakie prace będziemy prowadzić w tym fragmencie lasu</a:t>
            </a:r>
          </a:p>
        </p:txBody>
      </p:sp>
    </p:spTree>
    <p:extLst>
      <p:ext uri="{BB962C8B-B14F-4D97-AF65-F5344CB8AC3E}">
        <p14:creationId xmlns:p14="http://schemas.microsoft.com/office/powerpoint/2010/main" val="98179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nformacje o Planie Urządzenia Lasu - Regionalna Dyrekcja Lasów Państwowych  w Katowicach - Lasy Państwowe">
            <a:extLst>
              <a:ext uri="{FF2B5EF4-FFF2-40B4-BE49-F238E27FC236}">
                <a16:creationId xmlns:a16="http://schemas.microsoft.com/office/drawing/2014/main" id="{5E8FD839-924F-467F-80A7-2754AC1A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559" y="2420433"/>
            <a:ext cx="5107617" cy="34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C4F2983-3625-42A6-9176-61731E7E098B}"/>
              </a:ext>
            </a:extLst>
          </p:cNvPr>
          <p:cNvSpPr txBox="1"/>
          <p:nvPr/>
        </p:nvSpPr>
        <p:spPr>
          <a:xfrm>
            <a:off x="1378108" y="115974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Jak powstaje plan? Lokalny zespół współpracy</a:t>
            </a:r>
            <a:endParaRPr lang="pl-PL" sz="3152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25404D1-702A-6EC7-6B0E-96F2D6150E75}"/>
              </a:ext>
            </a:extLst>
          </p:cNvPr>
          <p:cNvSpPr txBox="1"/>
          <p:nvPr/>
        </p:nvSpPr>
        <p:spPr>
          <a:xfrm>
            <a:off x="1359539" y="1790051"/>
            <a:ext cx="7105196" cy="42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2102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</a:t>
            </a:r>
            <a:r>
              <a:rPr lang="pl-PL" sz="2102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zczególnie istotne na etapie przygotowywania planu</a:t>
            </a:r>
            <a:endParaRPr lang="pl-PL" sz="2102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58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E8FD839-924F-467F-80A7-2754AC1A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0349" y="2420433"/>
            <a:ext cx="3402037" cy="34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C4F2983-3625-42A6-9176-61731E7E098B}"/>
              </a:ext>
            </a:extLst>
          </p:cNvPr>
          <p:cNvSpPr txBox="1"/>
          <p:nvPr/>
        </p:nvSpPr>
        <p:spPr>
          <a:xfrm>
            <a:off x="1378108" y="115974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Jak powstaje plan? Kto opracował? </a:t>
            </a:r>
            <a:endParaRPr lang="pl-PL" sz="3152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25404D1-702A-6EC7-6B0E-96F2D6150E75}"/>
              </a:ext>
            </a:extLst>
          </p:cNvPr>
          <p:cNvSpPr txBox="1"/>
          <p:nvPr/>
        </p:nvSpPr>
        <p:spPr>
          <a:xfrm>
            <a:off x="1378108" y="3213770"/>
            <a:ext cx="3872241" cy="1257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altLang="pl-PL" sz="2400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Biuro Urządzania Lasu </a:t>
            </a:r>
            <a:br>
              <a:rPr lang="pl-PL" altLang="pl-PL" sz="2400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400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 Geodezji Leśnej oddział w Brzegu</a:t>
            </a:r>
            <a:endParaRPr lang="pl-PL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33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944EDD9-26C1-5820-3A9C-0ED8D933F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6EC1F42-33D2-0C33-57E3-5687E18D4D2C}"/>
              </a:ext>
            </a:extLst>
          </p:cNvPr>
          <p:cNvSpPr txBox="1"/>
          <p:nvPr/>
        </p:nvSpPr>
        <p:spPr>
          <a:xfrm>
            <a:off x="1378108" y="1159742"/>
            <a:ext cx="9581606" cy="90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525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Część II</a:t>
            </a:r>
            <a:endParaRPr lang="pl-PL" sz="5254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4345518"/>
            <a:ext cx="9581606" cy="81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Co się działo w nadleśnictwie –</a:t>
            </a:r>
          </a:p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- podsumowanie roku 2025</a:t>
            </a:r>
            <a:endParaRPr lang="pl-PL" sz="3152" dirty="0"/>
          </a:p>
        </p:txBody>
      </p:sp>
    </p:spTree>
    <p:extLst>
      <p:ext uri="{BB962C8B-B14F-4D97-AF65-F5344CB8AC3E}">
        <p14:creationId xmlns:p14="http://schemas.microsoft.com/office/powerpoint/2010/main" val="601271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24992" y="73957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Pozyskanie drewna</a:t>
            </a:r>
            <a:endParaRPr lang="pl-PL" sz="3152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DE41D10-D370-4521-B26C-9F8277A4C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87771"/>
              </p:ext>
            </p:extLst>
          </p:nvPr>
        </p:nvGraphicFramePr>
        <p:xfrm>
          <a:off x="2693145" y="1331573"/>
          <a:ext cx="6624734" cy="4772842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776342">
                  <a:extLst>
                    <a:ext uri="{9D8B030D-6E8A-4147-A177-3AD203B41FA5}">
                      <a16:colId xmlns:a16="http://schemas.microsoft.com/office/drawing/2014/main" val="1772149202"/>
                    </a:ext>
                  </a:extLst>
                </a:gridCol>
                <a:gridCol w="962098">
                  <a:extLst>
                    <a:ext uri="{9D8B030D-6E8A-4147-A177-3AD203B41FA5}">
                      <a16:colId xmlns:a16="http://schemas.microsoft.com/office/drawing/2014/main" val="3369685784"/>
                    </a:ext>
                  </a:extLst>
                </a:gridCol>
                <a:gridCol w="962098">
                  <a:extLst>
                    <a:ext uri="{9D8B030D-6E8A-4147-A177-3AD203B41FA5}">
                      <a16:colId xmlns:a16="http://schemas.microsoft.com/office/drawing/2014/main" val="1804255562"/>
                    </a:ext>
                  </a:extLst>
                </a:gridCol>
                <a:gridCol w="962098">
                  <a:extLst>
                    <a:ext uri="{9D8B030D-6E8A-4147-A177-3AD203B41FA5}">
                      <a16:colId xmlns:a16="http://schemas.microsoft.com/office/drawing/2014/main" val="2672796292"/>
                    </a:ext>
                  </a:extLst>
                </a:gridCol>
                <a:gridCol w="962098">
                  <a:extLst>
                    <a:ext uri="{9D8B030D-6E8A-4147-A177-3AD203B41FA5}">
                      <a16:colId xmlns:a16="http://schemas.microsoft.com/office/drawing/2014/main" val="1232346921"/>
                    </a:ext>
                  </a:extLst>
                </a:gridCol>
              </a:tblGrid>
              <a:tr h="4398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Pozyskanie drewna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3" marR="8553" marT="85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Rębne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3" marR="8553" marT="85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>
                          <a:effectLst/>
                        </a:rPr>
                        <a:t>Przedrębne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3" marR="8553" marT="85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Przygodne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3" marR="8553" marT="85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Suma:</a:t>
                      </a:r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3" marR="8553" marT="8553" marB="0" anchor="ctr"/>
                </a:tc>
                <a:extLst>
                  <a:ext uri="{0D108BD9-81ED-4DB2-BD59-A6C34878D82A}">
                    <a16:rowId xmlns:a16="http://schemas.microsoft.com/office/drawing/2014/main" val="3367740139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011 - Brzeg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extLst>
                  <a:ext uri="{0D108BD9-81ED-4DB2-BD59-A6C34878D82A}">
                    <a16:rowId xmlns:a16="http://schemas.microsoft.com/office/drawing/2014/main" val="3654617917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022 - Skarbimierz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1 352,02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193,94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1 608,92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9075833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025 - Namysłów Ob. wiej.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2 096,44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1 667,57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3 770,21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1485635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032 - Pokój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1 244,26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1 300,25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6150365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Grodków Ob. wiej.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7361583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Jelcz-Laskowice Ob. wiej.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185,56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185,56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7583239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042 - Świerczów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410,04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441,30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7258336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045 - Lewin Brzeski Ob. wiej.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1 652,14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498,48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172,88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2 323,50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8369925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052 - Lubsza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42 024,38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26 997,80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2 544,87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71 567,05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663998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062 - Olszanka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1 819,67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744,49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711,27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3 275,43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1133740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092 - Popielów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8 068,25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9 397,40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379,77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17 845,42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6429261"/>
                  </a:ext>
                </a:extLst>
              </a:tr>
              <a:tr h="361079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Suma:</a:t>
                      </a:r>
                      <a:endParaRPr lang="pl-PL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53" marR="8553" marT="8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57 012,90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41 339,54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3 965,20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102 317,64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59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78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EAFEA84-CCC0-DCE8-B88E-30C1DA470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CBEF7C4-D8C1-6E70-332F-1E50BFCA2AAF}"/>
              </a:ext>
            </a:extLst>
          </p:cNvPr>
          <p:cNvSpPr txBox="1"/>
          <p:nvPr/>
        </p:nvSpPr>
        <p:spPr>
          <a:xfrm>
            <a:off x="1378108" y="1159742"/>
            <a:ext cx="9581606" cy="90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525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Część I</a:t>
            </a:r>
            <a:endParaRPr lang="pl-PL" sz="5254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7192761-5C25-6B8C-F852-72BDB69E1321}"/>
              </a:ext>
            </a:extLst>
          </p:cNvPr>
          <p:cNvSpPr txBox="1"/>
          <p:nvPr/>
        </p:nvSpPr>
        <p:spPr>
          <a:xfrm>
            <a:off x="1378108" y="4442030"/>
            <a:ext cx="9581606" cy="1305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O nadleśnictwie</a:t>
            </a:r>
          </a:p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sz="3152" dirty="0"/>
          </a:p>
        </p:txBody>
      </p:sp>
    </p:spTree>
    <p:extLst>
      <p:ext uri="{BB962C8B-B14F-4D97-AF65-F5344CB8AC3E}">
        <p14:creationId xmlns:p14="http://schemas.microsoft.com/office/powerpoint/2010/main" val="4131181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214709" y="712611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Pozyskanie drewna - sortymenty</a:t>
            </a:r>
            <a:endParaRPr lang="pl-PL" sz="3152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80CB40B-2637-4F23-B461-C900275BA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00393"/>
              </p:ext>
            </p:extLst>
          </p:nvPr>
        </p:nvGraphicFramePr>
        <p:xfrm>
          <a:off x="2399943" y="1149598"/>
          <a:ext cx="7211137" cy="4972608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715882">
                  <a:extLst>
                    <a:ext uri="{9D8B030D-6E8A-4147-A177-3AD203B41FA5}">
                      <a16:colId xmlns:a16="http://schemas.microsoft.com/office/drawing/2014/main" val="2896707093"/>
                    </a:ext>
                  </a:extLst>
                </a:gridCol>
                <a:gridCol w="1048893">
                  <a:extLst>
                    <a:ext uri="{9D8B030D-6E8A-4147-A177-3AD203B41FA5}">
                      <a16:colId xmlns:a16="http://schemas.microsoft.com/office/drawing/2014/main" val="3919132411"/>
                    </a:ext>
                  </a:extLst>
                </a:gridCol>
                <a:gridCol w="1048893">
                  <a:extLst>
                    <a:ext uri="{9D8B030D-6E8A-4147-A177-3AD203B41FA5}">
                      <a16:colId xmlns:a16="http://schemas.microsoft.com/office/drawing/2014/main" val="4239588424"/>
                    </a:ext>
                  </a:extLst>
                </a:gridCol>
                <a:gridCol w="1048893">
                  <a:extLst>
                    <a:ext uri="{9D8B030D-6E8A-4147-A177-3AD203B41FA5}">
                      <a16:colId xmlns:a16="http://schemas.microsoft.com/office/drawing/2014/main" val="1257193894"/>
                    </a:ext>
                  </a:extLst>
                </a:gridCol>
                <a:gridCol w="1348576">
                  <a:extLst>
                    <a:ext uri="{9D8B030D-6E8A-4147-A177-3AD203B41FA5}">
                      <a16:colId xmlns:a16="http://schemas.microsoft.com/office/drawing/2014/main" val="3107409787"/>
                    </a:ext>
                  </a:extLst>
                </a:gridCol>
              </a:tblGrid>
              <a:tr h="458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Sortymenty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Suma:</a:t>
                      </a:r>
                      <a:endParaRPr lang="pl-PL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ctr"/>
                </a:tc>
                <a:extLst>
                  <a:ext uri="{0D108BD9-81ED-4DB2-BD59-A6C34878D82A}">
                    <a16:rowId xmlns:a16="http://schemas.microsoft.com/office/drawing/2014/main" val="3460113847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011 - Brzeg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240200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022 - Skarbimierz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915,75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679,99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1 608,92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5169441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025 - Namysłów Ob. wiej.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2 006,03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1 738,78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3 770,21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1112802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032 - Pokój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1 300,25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1 300,25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6644087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Grodków Ob. wiej.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6775134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Jelcz-Laskowice Ob. wiej.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182,28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185,56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2159377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042 - Świerczów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432,94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441,30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630903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045 - Lewin Brzeski Ob. wiej.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1 358,66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951,04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2 323,50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530206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052 - Lubsza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1 101,28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36 483,30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33 982,47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71 567,05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1455437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062 - Olszanka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75,99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2 359,62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839,82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3 275,43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3846441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092 - Popielów</a:t>
                      </a:r>
                      <a:endParaRPr lang="pl-PL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224,30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11 016,75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6 604,37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17 845,42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0828417"/>
                  </a:ext>
                </a:extLst>
              </a:tr>
              <a:tr h="376192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Suma:</a:t>
                      </a:r>
                      <a:endParaRPr lang="pl-PL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" marR="8599" marT="85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1 464,12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56 055,58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44 797,94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102 317,64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529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613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0822" y="1204301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Pozyskanie drewna – drewno opałowe</a:t>
            </a:r>
            <a:endParaRPr lang="pl-PL" sz="3152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02A22BA-984C-4F28-A9BB-97702A480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27229"/>
              </p:ext>
            </p:extLst>
          </p:nvPr>
        </p:nvGraphicFramePr>
        <p:xfrm>
          <a:off x="1647422" y="2474367"/>
          <a:ext cx="8716179" cy="19108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8234">
                  <a:extLst>
                    <a:ext uri="{9D8B030D-6E8A-4147-A177-3AD203B41FA5}">
                      <a16:colId xmlns:a16="http://schemas.microsoft.com/office/drawing/2014/main" val="1857955450"/>
                    </a:ext>
                  </a:extLst>
                </a:gridCol>
                <a:gridCol w="2106571">
                  <a:extLst>
                    <a:ext uri="{9D8B030D-6E8A-4147-A177-3AD203B41FA5}">
                      <a16:colId xmlns:a16="http://schemas.microsoft.com/office/drawing/2014/main" val="4033042725"/>
                    </a:ext>
                  </a:extLst>
                </a:gridCol>
                <a:gridCol w="1352843">
                  <a:extLst>
                    <a:ext uri="{9D8B030D-6E8A-4147-A177-3AD203B41FA5}">
                      <a16:colId xmlns:a16="http://schemas.microsoft.com/office/drawing/2014/main" val="3842693259"/>
                    </a:ext>
                  </a:extLst>
                </a:gridCol>
                <a:gridCol w="1430149">
                  <a:extLst>
                    <a:ext uri="{9D8B030D-6E8A-4147-A177-3AD203B41FA5}">
                      <a16:colId xmlns:a16="http://schemas.microsoft.com/office/drawing/2014/main" val="2429511808"/>
                    </a:ext>
                  </a:extLst>
                </a:gridCol>
                <a:gridCol w="1236886">
                  <a:extLst>
                    <a:ext uri="{9D8B030D-6E8A-4147-A177-3AD203B41FA5}">
                      <a16:colId xmlns:a16="http://schemas.microsoft.com/office/drawing/2014/main" val="1713804360"/>
                    </a:ext>
                  </a:extLst>
                </a:gridCol>
                <a:gridCol w="1391496">
                  <a:extLst>
                    <a:ext uri="{9D8B030D-6E8A-4147-A177-3AD203B41FA5}">
                      <a16:colId xmlns:a16="http://schemas.microsoft.com/office/drawing/2014/main" val="2372636765"/>
                    </a:ext>
                  </a:extLst>
                </a:gridCol>
              </a:tblGrid>
              <a:tr h="8948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DREWNO OPAŁOWE</a:t>
                      </a:r>
                      <a:endParaRPr lang="pl-PL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5670" marR="185670" marT="92835" marB="92835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pozyskanie</a:t>
                      </a:r>
                      <a:br>
                        <a:rPr lang="pl-PL" sz="1800" u="none" strike="noStrike">
                          <a:effectLst/>
                        </a:rPr>
                      </a:br>
                      <a:r>
                        <a:rPr lang="pl-PL" sz="1800" u="none" strike="noStrike">
                          <a:effectLst/>
                        </a:rPr>
                        <a:t>(m3)</a:t>
                      </a:r>
                      <a:endParaRPr lang="pl-PL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4" marR="12894" marT="12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Cena średnia</a:t>
                      </a:r>
                      <a:br>
                        <a:rPr lang="pl-PL" sz="1800" u="none" strike="noStrike">
                          <a:effectLst/>
                        </a:rPr>
                      </a:br>
                      <a:r>
                        <a:rPr lang="pl-PL" sz="1800" u="none" strike="noStrike">
                          <a:effectLst/>
                        </a:rPr>
                        <a:t>(zł)</a:t>
                      </a:r>
                      <a:endParaRPr lang="pl-PL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4" marR="12894" marT="12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Cena min.</a:t>
                      </a:r>
                      <a:br>
                        <a:rPr lang="pl-PL" sz="1800" u="none" strike="noStrike">
                          <a:effectLst/>
                        </a:rPr>
                      </a:br>
                      <a:r>
                        <a:rPr lang="pl-PL" sz="1800" u="none" strike="noStrike">
                          <a:effectLst/>
                        </a:rPr>
                        <a:t>(zł)</a:t>
                      </a:r>
                      <a:endParaRPr lang="pl-PL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4" marR="12894" marT="12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Cena Max.</a:t>
                      </a:r>
                      <a:br>
                        <a:rPr lang="pl-PL" sz="1800" u="none" strike="noStrike" dirty="0">
                          <a:effectLst/>
                        </a:rPr>
                      </a:br>
                      <a:r>
                        <a:rPr lang="pl-PL" sz="1800" u="none" strike="noStrike" dirty="0">
                          <a:effectLst/>
                        </a:rPr>
                        <a:t>(zł)</a:t>
                      </a:r>
                      <a:endParaRPr lang="pl-PL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4" marR="12894" marT="12894" marB="0" anchor="ctr"/>
                </a:tc>
                <a:extLst>
                  <a:ext uri="{0D108BD9-81ED-4DB2-BD59-A6C34878D82A}">
                    <a16:rowId xmlns:a16="http://schemas.microsoft.com/office/drawing/2014/main" val="4109176340"/>
                  </a:ext>
                </a:extLst>
              </a:tr>
              <a:tr h="508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M2</a:t>
                      </a:r>
                      <a:endParaRPr lang="pl-PL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4" marR="12894" marT="12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 err="1">
                          <a:effectLst/>
                        </a:rPr>
                        <a:t>gałęziówka</a:t>
                      </a:r>
                      <a:endParaRPr lang="pl-PL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4" marR="12894" marT="12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1 464,12</a:t>
                      </a:r>
                    </a:p>
                  </a:txBody>
                  <a:tcPr marL="12894" marR="12894" marT="12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53,40</a:t>
                      </a:r>
                    </a:p>
                  </a:txBody>
                  <a:tcPr marL="12894" marR="12894" marT="12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12894" marR="12894" marT="12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12894" marR="12894" marT="12894" marB="0" anchor="b"/>
                </a:tc>
                <a:extLst>
                  <a:ext uri="{0D108BD9-81ED-4DB2-BD59-A6C34878D82A}">
                    <a16:rowId xmlns:a16="http://schemas.microsoft.com/office/drawing/2014/main" val="3643342694"/>
                  </a:ext>
                </a:extLst>
              </a:tr>
              <a:tr h="508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S4</a:t>
                      </a:r>
                      <a:endParaRPr lang="pl-PL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4" marR="12894" marT="12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wałki opałowe</a:t>
                      </a:r>
                      <a:endParaRPr lang="pl-PL" sz="1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94" marR="12894" marT="12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4 875,72</a:t>
                      </a:r>
                    </a:p>
                  </a:txBody>
                  <a:tcPr marL="12894" marR="12894" marT="12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164,33</a:t>
                      </a:r>
                    </a:p>
                  </a:txBody>
                  <a:tcPr marL="12894" marR="12894" marT="12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12894" marR="12894" marT="12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12894" marR="12894" marT="12894" marB="0" anchor="b"/>
                </a:tc>
                <a:extLst>
                  <a:ext uri="{0D108BD9-81ED-4DB2-BD59-A6C34878D82A}">
                    <a16:rowId xmlns:a16="http://schemas.microsoft.com/office/drawing/2014/main" val="408799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663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0734" y="1125538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Partnerzy gospodarczy – nabywcy drewna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D95270F-6ABA-4570-90C7-21D166E267D2}"/>
              </a:ext>
            </a:extLst>
          </p:cNvPr>
          <p:cNvSpPr txBox="1"/>
          <p:nvPr/>
        </p:nvSpPr>
        <p:spPr>
          <a:xfrm>
            <a:off x="1394689" y="1701602"/>
            <a:ext cx="9581606" cy="445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2025 roku </a:t>
            </a:r>
            <a:r>
              <a:rPr lang="pl-PL" sz="2102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225</a:t>
            </a: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firm zakupiło drewno w Nadleśnictwie Brzeg. </a:t>
            </a: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Byli to m.in. lokalni przedsiębiorcy:</a:t>
            </a:r>
          </a:p>
          <a:p>
            <a:pPr marL="342900" indent="-342900" algn="just">
              <a:lnSpc>
                <a:spcPct val="107000"/>
              </a:lnSpc>
              <a:spcAft>
                <a:spcPts val="788"/>
              </a:spcAft>
              <a:buFont typeface="Arial" panose="020B0604020202020204" pitchFamily="34" charset="0"/>
              <a:buChar char="•"/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OMAN SP. Z O.O. – tartak Rogalice;</a:t>
            </a:r>
          </a:p>
          <a:p>
            <a:pPr marL="342900" indent="-342900" algn="just">
              <a:lnSpc>
                <a:spcPct val="107000"/>
              </a:lnSpc>
              <a:spcAft>
                <a:spcPts val="788"/>
              </a:spcAft>
              <a:buFont typeface="Arial" panose="020B0604020202020204" pitchFamily="34" charset="0"/>
              <a:buChar char="•"/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WOOD-PAL SP. Z O.O. </a:t>
            </a:r>
          </a:p>
          <a:p>
            <a:pPr marL="342900" indent="-342900" algn="just">
              <a:lnSpc>
                <a:spcPct val="107000"/>
              </a:lnSpc>
              <a:spcAft>
                <a:spcPts val="788"/>
              </a:spcAft>
              <a:buFont typeface="Arial" panose="020B0604020202020204" pitchFamily="34" charset="0"/>
              <a:buChar char="•"/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TARTAK POPIELÓW SP. Z O.O.;		</a:t>
            </a:r>
          </a:p>
          <a:p>
            <a:pPr marL="342900" indent="-342900" algn="just">
              <a:lnSpc>
                <a:spcPct val="107000"/>
              </a:lnSpc>
              <a:spcAft>
                <a:spcPts val="788"/>
              </a:spcAft>
              <a:buFont typeface="Arial" panose="020B0604020202020204" pitchFamily="34" charset="0"/>
              <a:buChar char="•"/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TARTAK "ROSA" S.C. ROSIŃSKI PRZEMYSŁAW I MARCIN;</a:t>
            </a:r>
          </a:p>
          <a:p>
            <a:pPr marL="342900" indent="-342900" algn="just">
              <a:lnSpc>
                <a:spcPct val="107000"/>
              </a:lnSpc>
              <a:spcAft>
                <a:spcPts val="788"/>
              </a:spcAft>
              <a:buFont typeface="Arial" panose="020B0604020202020204" pitchFamily="34" charset="0"/>
              <a:buChar char="•"/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Z.P.H.U. "GAWRONIUK" Sebastian </a:t>
            </a:r>
            <a:r>
              <a:rPr lang="pl-PL" sz="2102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Gawroniuk</a:t>
            </a: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788"/>
              </a:spcAft>
              <a:buFont typeface="Arial" panose="020B0604020202020204" pitchFamily="34" charset="0"/>
              <a:buChar char="•"/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COMPLETUS JAKUB CZAJKA;</a:t>
            </a: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Indywidualni nabywcy drewna w 2025 r. – </a:t>
            </a:r>
            <a:r>
              <a:rPr lang="pl-PL" sz="2102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1 164 osoby</a:t>
            </a:r>
          </a:p>
        </p:txBody>
      </p:sp>
    </p:spTree>
    <p:extLst>
      <p:ext uri="{BB962C8B-B14F-4D97-AF65-F5344CB8AC3E}">
        <p14:creationId xmlns:p14="http://schemas.microsoft.com/office/powerpoint/2010/main" val="2844798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0822" y="1204301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Hodowla lasu</a:t>
            </a:r>
            <a:endParaRPr lang="pl-PL" sz="3152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462DD26-7B32-4352-92EA-82D68E13B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12793"/>
              </p:ext>
            </p:extLst>
          </p:nvPr>
        </p:nvGraphicFramePr>
        <p:xfrm>
          <a:off x="1829048" y="1660452"/>
          <a:ext cx="8424933" cy="4392932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949052">
                  <a:extLst>
                    <a:ext uri="{9D8B030D-6E8A-4147-A177-3AD203B41FA5}">
                      <a16:colId xmlns:a16="http://schemas.microsoft.com/office/drawing/2014/main" val="1440788626"/>
                    </a:ext>
                  </a:extLst>
                </a:gridCol>
                <a:gridCol w="1005962">
                  <a:extLst>
                    <a:ext uri="{9D8B030D-6E8A-4147-A177-3AD203B41FA5}">
                      <a16:colId xmlns:a16="http://schemas.microsoft.com/office/drawing/2014/main" val="1075948221"/>
                    </a:ext>
                  </a:extLst>
                </a:gridCol>
                <a:gridCol w="1446071">
                  <a:extLst>
                    <a:ext uri="{9D8B030D-6E8A-4147-A177-3AD203B41FA5}">
                      <a16:colId xmlns:a16="http://schemas.microsoft.com/office/drawing/2014/main" val="4292823012"/>
                    </a:ext>
                  </a:extLst>
                </a:gridCol>
                <a:gridCol w="1005962">
                  <a:extLst>
                    <a:ext uri="{9D8B030D-6E8A-4147-A177-3AD203B41FA5}">
                      <a16:colId xmlns:a16="http://schemas.microsoft.com/office/drawing/2014/main" val="69272786"/>
                    </a:ext>
                  </a:extLst>
                </a:gridCol>
                <a:gridCol w="1068835">
                  <a:extLst>
                    <a:ext uri="{9D8B030D-6E8A-4147-A177-3AD203B41FA5}">
                      <a16:colId xmlns:a16="http://schemas.microsoft.com/office/drawing/2014/main" val="76220637"/>
                    </a:ext>
                  </a:extLst>
                </a:gridCol>
                <a:gridCol w="1068835">
                  <a:extLst>
                    <a:ext uri="{9D8B030D-6E8A-4147-A177-3AD203B41FA5}">
                      <a16:colId xmlns:a16="http://schemas.microsoft.com/office/drawing/2014/main" val="3569930342"/>
                    </a:ext>
                  </a:extLst>
                </a:gridCol>
                <a:gridCol w="880216">
                  <a:extLst>
                    <a:ext uri="{9D8B030D-6E8A-4147-A177-3AD203B41FA5}">
                      <a16:colId xmlns:a16="http://schemas.microsoft.com/office/drawing/2014/main" val="752231526"/>
                    </a:ext>
                  </a:extLst>
                </a:gridCol>
              </a:tblGrid>
              <a:tr h="5186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HODOWLA LASU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Odnowienia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Pielęgnowanie upraw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Czyszczenia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1200987" rtl="0" eaLnBrk="1" fontAlgn="ctr" latinLnBrk="0" hangingPunct="1"/>
                      <a:r>
                        <a:rPr lang="pl-PL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Trzebieże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1200987" rtl="0" eaLnBrk="1" fontAlgn="ctr" latinLnBrk="0" hangingPunct="1"/>
                      <a:r>
                        <a:rPr lang="pl-PL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Zalesienia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Suma:</a:t>
                      </a:r>
                      <a:endParaRPr lang="pl-PL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9104146"/>
                  </a:ext>
                </a:extLst>
              </a:tr>
              <a:tr h="2219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4844477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011 - Brzeg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67025170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022 - Skarbimierz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10,61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36,68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14,52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65,70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1516916"/>
                  </a:ext>
                </a:extLst>
              </a:tr>
              <a:tr h="33032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025 - Namysłów Ob. wiej.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22,19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13,72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43,73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84,45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990411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032 - Pokój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31,35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34,48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8635487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Grodków Ob. wiej.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343895"/>
                  </a:ext>
                </a:extLst>
              </a:tr>
              <a:tr h="33032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Jelcz-Laskowice Ob. wiej.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2991873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042 - Świerczów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9,42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0,78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11,81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26,75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2533428"/>
                  </a:ext>
                </a:extLst>
              </a:tr>
              <a:tr h="33032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045 - Lewin Brzeski Ob. wiej.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11,86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23,51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40,46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676407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052 - Lubsza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103,58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402,71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173,34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574,83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1 254,46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4452563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062 - Olszanka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9,44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10,10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24,67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50,36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659057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092 - Popielów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25,68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109,25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48,63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222,68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406,24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6728119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Suma:</a:t>
                      </a:r>
                      <a:endParaRPr lang="pl-PL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160,60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604,72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262,21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940,55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1 969,87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976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380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97000" y="765498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Ochrona lasu</a:t>
            </a:r>
            <a:endParaRPr lang="pl-PL" sz="3152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804429B-94B8-46AB-B450-80E0C4494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53236"/>
              </p:ext>
            </p:extLst>
          </p:nvPr>
        </p:nvGraphicFramePr>
        <p:xfrm>
          <a:off x="2045072" y="1165225"/>
          <a:ext cx="8712967" cy="5119049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183025">
                  <a:extLst>
                    <a:ext uri="{9D8B030D-6E8A-4147-A177-3AD203B41FA5}">
                      <a16:colId xmlns:a16="http://schemas.microsoft.com/office/drawing/2014/main" val="2775458044"/>
                    </a:ext>
                  </a:extLst>
                </a:gridCol>
                <a:gridCol w="767019">
                  <a:extLst>
                    <a:ext uri="{9D8B030D-6E8A-4147-A177-3AD203B41FA5}">
                      <a16:colId xmlns:a16="http://schemas.microsoft.com/office/drawing/2014/main" val="1657425134"/>
                    </a:ext>
                  </a:extLst>
                </a:gridCol>
                <a:gridCol w="944585">
                  <a:extLst>
                    <a:ext uri="{9D8B030D-6E8A-4147-A177-3AD203B41FA5}">
                      <a16:colId xmlns:a16="http://schemas.microsoft.com/office/drawing/2014/main" val="3628020173"/>
                    </a:ext>
                  </a:extLst>
                </a:gridCol>
                <a:gridCol w="944585">
                  <a:extLst>
                    <a:ext uri="{9D8B030D-6E8A-4147-A177-3AD203B41FA5}">
                      <a16:colId xmlns:a16="http://schemas.microsoft.com/office/drawing/2014/main" val="256891629"/>
                    </a:ext>
                  </a:extLst>
                </a:gridCol>
                <a:gridCol w="1488437">
                  <a:extLst>
                    <a:ext uri="{9D8B030D-6E8A-4147-A177-3AD203B41FA5}">
                      <a16:colId xmlns:a16="http://schemas.microsoft.com/office/drawing/2014/main" val="539881827"/>
                    </a:ext>
                  </a:extLst>
                </a:gridCol>
                <a:gridCol w="1488437">
                  <a:extLst>
                    <a:ext uri="{9D8B030D-6E8A-4147-A177-3AD203B41FA5}">
                      <a16:colId xmlns:a16="http://schemas.microsoft.com/office/drawing/2014/main" val="1104630740"/>
                    </a:ext>
                  </a:extLst>
                </a:gridCol>
                <a:gridCol w="896879">
                  <a:extLst>
                    <a:ext uri="{9D8B030D-6E8A-4147-A177-3AD203B41FA5}">
                      <a16:colId xmlns:a16="http://schemas.microsoft.com/office/drawing/2014/main" val="2207733843"/>
                    </a:ext>
                  </a:extLst>
                </a:gridCol>
              </a:tblGrid>
              <a:tr h="849132">
                <a:tc>
                  <a:txBody>
                    <a:bodyPr/>
                    <a:lstStyle/>
                    <a:p>
                      <a:pPr marL="0" marR="0" lvl="0" indent="0" algn="ctr" defTabSz="12074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OCHRONA LASU</a:t>
                      </a:r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Ochrona przed gryzoniami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Ochrona przed zwierzyną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Ograniczenie liczebn.szkodliwych owadów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Ogran</a:t>
                      </a:r>
                      <a:r>
                        <a:rPr lang="pl-PL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powierzchni występowania grzybów</a:t>
                      </a: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Pozostałe zabiegi z zakresu ochrony lasu</a:t>
                      </a:r>
                    </a:p>
                    <a:p>
                      <a:pPr algn="ctr" fontAlgn="ctr"/>
                      <a:r>
                        <a:rPr lang="pl-PL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O-SMIECI</a:t>
                      </a: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Zbiór materiałów prognostycznych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extLst>
                  <a:ext uri="{0D108BD9-81ED-4DB2-BD59-A6C34878D82A}">
                    <a16:rowId xmlns:a16="http://schemas.microsoft.com/office/drawing/2014/main" val="2517626449"/>
                  </a:ext>
                </a:extLst>
              </a:tr>
              <a:tr h="33581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M3</a:t>
                      </a:r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SZT</a:t>
                      </a:r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ctr"/>
                </a:tc>
                <a:extLst>
                  <a:ext uri="{0D108BD9-81ED-4DB2-BD59-A6C34878D82A}">
                    <a16:rowId xmlns:a16="http://schemas.microsoft.com/office/drawing/2014/main" val="2134812747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011 - Brzeg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7788994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022 - Skarbimierz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14,43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4308701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025 - Namysłów Ob. wiej.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16,76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3660374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032 - Pokój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3952319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Grodków Ob. wiej.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7108746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Jelcz-Laskowice Ob. wiej.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7057488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042 - Świerczów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0,43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243877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045 - Lewin Brzeski Ob. wiej.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7379212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052 - Lubsza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133,59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8,21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446,00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8592474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062 - Olszanka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13,79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8731347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092 - Popielów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44,51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19,00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6108784"/>
                  </a:ext>
                </a:extLst>
              </a:tr>
              <a:tr h="23517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24,70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0063538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Suma:</a:t>
                      </a:r>
                      <a:endParaRPr lang="pl-PL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47" marR="6247" marT="6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227,05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8,21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24,70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471,00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124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315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97000" y="765498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Ochrona lasu - śmieci</a:t>
            </a:r>
            <a:endParaRPr lang="pl-PL" sz="3152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04269C0-6961-4914-89AF-244F4B645DED}"/>
              </a:ext>
            </a:extLst>
          </p:cNvPr>
          <p:cNvSpPr txBox="1"/>
          <p:nvPr/>
        </p:nvSpPr>
        <p:spPr>
          <a:xfrm>
            <a:off x="604912" y="1413570"/>
            <a:ext cx="37444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Nadleśnictwo Brzeg na zbiór i wywóz śmieci z lasu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2025 roku wydało łącznie </a:t>
            </a:r>
            <a:r>
              <a:rPr lang="pl-PL" sz="2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93 740,99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zł netto.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5A17CEE-9A2E-4607-A578-8AC8054D2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9288" y="1557586"/>
            <a:ext cx="7920881" cy="42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5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2"/>
            <a:ext cx="9581606" cy="415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102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Ochrona przyrody</a:t>
            </a:r>
            <a:endParaRPr lang="pl-PL" sz="3152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11386B6-C7CD-4C04-A47E-911C60F73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107033"/>
              </p:ext>
            </p:extLst>
          </p:nvPr>
        </p:nvGraphicFramePr>
        <p:xfrm>
          <a:off x="2333104" y="1877809"/>
          <a:ext cx="7704856" cy="31039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8819">
                  <a:extLst>
                    <a:ext uri="{9D8B030D-6E8A-4147-A177-3AD203B41FA5}">
                      <a16:colId xmlns:a16="http://schemas.microsoft.com/office/drawing/2014/main" val="2673317619"/>
                    </a:ext>
                  </a:extLst>
                </a:gridCol>
                <a:gridCol w="2030162">
                  <a:extLst>
                    <a:ext uri="{9D8B030D-6E8A-4147-A177-3AD203B41FA5}">
                      <a16:colId xmlns:a16="http://schemas.microsoft.com/office/drawing/2014/main" val="1124633325"/>
                    </a:ext>
                  </a:extLst>
                </a:gridCol>
                <a:gridCol w="2604458">
                  <a:extLst>
                    <a:ext uri="{9D8B030D-6E8A-4147-A177-3AD203B41FA5}">
                      <a16:colId xmlns:a16="http://schemas.microsoft.com/office/drawing/2014/main" val="3916806482"/>
                    </a:ext>
                  </a:extLst>
                </a:gridCol>
                <a:gridCol w="759634">
                  <a:extLst>
                    <a:ext uri="{9D8B030D-6E8A-4147-A177-3AD203B41FA5}">
                      <a16:colId xmlns:a16="http://schemas.microsoft.com/office/drawing/2014/main" val="2969948623"/>
                    </a:ext>
                  </a:extLst>
                </a:gridCol>
                <a:gridCol w="1041783">
                  <a:extLst>
                    <a:ext uri="{9D8B030D-6E8A-4147-A177-3AD203B41FA5}">
                      <a16:colId xmlns:a16="http://schemas.microsoft.com/office/drawing/2014/main" val="3396175027"/>
                    </a:ext>
                  </a:extLst>
                </a:gridCol>
              </a:tblGrid>
              <a:tr h="56888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Adres leśny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Grupa czynności - nazwa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jm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ilość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99348119"/>
                  </a:ext>
                </a:extLst>
              </a:tr>
              <a:tr h="680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042 - Świerczów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02-04-1-08-326   -d   -01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kształtowanie granicy </a:t>
                      </a:r>
                      <a:r>
                        <a:rPr lang="pl-PL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ekotonowej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0,16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4175006"/>
                  </a:ext>
                </a:extLst>
              </a:tr>
              <a:tr h="920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042 - Świerczów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02-04-1-08-327   -c   -01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kształtowoanie</a:t>
                      </a:r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granicy </a:t>
                      </a:r>
                      <a:r>
                        <a:rPr lang="pl-PL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ekotonowej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0,27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196373"/>
                  </a:ext>
                </a:extLst>
              </a:tr>
              <a:tr h="4669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02-04- -  -      -    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wieszanie budek lęgowych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SZT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2723417"/>
                  </a:ext>
                </a:extLst>
              </a:tr>
              <a:tr h="4669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02-04- -  -      -    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dokarmianie ptaków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KG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204,00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230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238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2"/>
            <a:ext cx="9581606" cy="90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102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Gospodarowanie gruntami – nabywanie lasów</a:t>
            </a:r>
            <a:endParaRPr lang="pl-PL" sz="3152" dirty="0"/>
          </a:p>
          <a:p>
            <a:endParaRPr lang="pl-PL" sz="3152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468D4E7-31A6-0270-64FD-13E47BC99C34}"/>
              </a:ext>
            </a:extLst>
          </p:cNvPr>
          <p:cNvSpPr txBox="1"/>
          <p:nvPr/>
        </p:nvSpPr>
        <p:spPr>
          <a:xfrm>
            <a:off x="1378108" y="2060630"/>
            <a:ext cx="9955996" cy="3256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Nadleśnictwo Brzeg zainteresowane jest nabyciem lasów lub gruntów przeznaczonych do zalesienia.</a:t>
            </a: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endParaRPr lang="pl-PL" sz="2102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Osoby zainteresowane sprzedażą lasów lub gruntów przeznaczonych do zalesienia proszone są o kontakt z nadleśnictwem po nr </a:t>
            </a:r>
            <a:r>
              <a:rPr lang="pl-PL" sz="2102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</a:t>
            </a: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77 404 80 41 lub na adres e-mail </a:t>
            </a: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brzeg@katowice.lasy.gov.pl</a:t>
            </a: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lub </a:t>
            </a: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piotr.trznadel@katowice.lasy.gov.pl</a:t>
            </a: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endParaRPr lang="pl-PL" sz="2102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Szczegóły dostępne na stronie internetowej Nadleśnictwa Brzeg </a:t>
            </a:r>
            <a:r>
              <a:rPr lang="pl-PL" sz="210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LINK</a:t>
            </a:r>
            <a:endParaRPr lang="pl-PL" sz="2102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98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9705" y="1159742"/>
            <a:ext cx="10206351" cy="94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Działania na rzecz społeczności lokalnych</a:t>
            </a:r>
            <a:endParaRPr lang="pl-PL" sz="3152" dirty="0"/>
          </a:p>
          <a:p>
            <a:endParaRPr lang="pl-PL" sz="3152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69BA229-C8C2-4CC3-A8CF-1DD181C0F0C1}"/>
              </a:ext>
            </a:extLst>
          </p:cNvPr>
          <p:cNvSpPr txBox="1"/>
          <p:nvPr/>
        </p:nvSpPr>
        <p:spPr>
          <a:xfrm>
            <a:off x="1379704" y="2047950"/>
            <a:ext cx="10386448" cy="3560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88"/>
              </a:spcAft>
            </a:pPr>
            <a:r>
              <a:rPr lang="pl-PL" sz="236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cele społecznie użyteczne w 2025 roku przeznaczono 33 400,00 zł</a:t>
            </a:r>
            <a:r>
              <a:rPr lang="pl-PL" sz="2364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788"/>
              </a:spcAft>
            </a:pPr>
            <a:r>
              <a:rPr lang="pl-PL" sz="2364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Nadleśnictwo Brzeg było współorganizatorem bądź też wsparło następujące inicjatywy:</a:t>
            </a: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Festiwal Opolskich Smaków – Opole;</a:t>
            </a: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Festiwal Książki – Opole;</a:t>
            </a: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Grzybobranie i lasu sprzątanie  - Leśnictwa Lubsza, Nowy Świat i </a:t>
            </a:r>
            <a:r>
              <a:rPr lang="pl-P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Barucice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Brzeski Dzień Polskiej Niezapominajki;</a:t>
            </a:r>
          </a:p>
          <a:p>
            <a:pPr>
              <a:lnSpc>
                <a:spcPct val="107000"/>
              </a:lnSpc>
              <a:spcAft>
                <a:spcPts val="788"/>
              </a:spcAft>
            </a:pPr>
            <a:endParaRPr lang="pl-PL" sz="2364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88"/>
              </a:spcAft>
            </a:pPr>
            <a:endParaRPr lang="pl-PL" sz="2364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64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9705" y="1159742"/>
            <a:ext cx="10206351" cy="94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Działania na rzecz społeczności lokalnych</a:t>
            </a:r>
            <a:endParaRPr lang="pl-PL" sz="3152" dirty="0"/>
          </a:p>
          <a:p>
            <a:endParaRPr lang="pl-PL" sz="3152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284A722-9225-47C0-9327-C35871CE6F99}"/>
              </a:ext>
            </a:extLst>
          </p:cNvPr>
          <p:cNvSpPr txBox="1"/>
          <p:nvPr/>
        </p:nvSpPr>
        <p:spPr>
          <a:xfrm>
            <a:off x="1501540" y="1844744"/>
            <a:ext cx="90079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175" indent="228600" algn="just"/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2025 roku Nadleśnictwo Brzeg przeprowadziło 24 różnego rodzaju form edukacji bezpośredniej w której wzięło udział ok 1100 osób. Były to m.in.:</a:t>
            </a:r>
          </a:p>
          <a:p>
            <a:pPr marR="3175" indent="228600" algn="just"/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Edukacja o problemie śmieci w lesie – Szkoła w Lipkach i Skarbimierzu;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Konkurs EKOOMNIBUS – PSP1 w Brzegu;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Konkurs ,,Las moimi oczami, propozycja pomnika przyrody na terenie miasta Brzeg’’– LOP w Brzegu; 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 artykułów w gazecie NTO; 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Warsztaty z wykonania kulek tłuszczowych dla ptaków;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audycje w radiu Radio Opole.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175" lvl="0" indent="-342900">
              <a:buFont typeface="Symbol" panose="05050102010706020507" pitchFamily="18" charset="2"/>
              <a:buChar char=""/>
            </a:pP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4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Lokalizacja</a:t>
            </a:r>
            <a:endParaRPr lang="pl-PL" sz="3152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FF452A-C973-48DF-9ED8-E14FE3C17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232" y="117426"/>
            <a:ext cx="7119609" cy="62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2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292648" y="621482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Finanse - podatki i opłaty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1DB5541-0B73-4A56-8504-37D84C1FE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233409"/>
              </p:ext>
            </p:extLst>
          </p:nvPr>
        </p:nvGraphicFramePr>
        <p:xfrm>
          <a:off x="2342795" y="1629594"/>
          <a:ext cx="7325432" cy="4523433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070402">
                  <a:extLst>
                    <a:ext uri="{9D8B030D-6E8A-4147-A177-3AD203B41FA5}">
                      <a16:colId xmlns:a16="http://schemas.microsoft.com/office/drawing/2014/main" val="2174002621"/>
                    </a:ext>
                  </a:extLst>
                </a:gridCol>
                <a:gridCol w="1145327">
                  <a:extLst>
                    <a:ext uri="{9D8B030D-6E8A-4147-A177-3AD203B41FA5}">
                      <a16:colId xmlns:a16="http://schemas.microsoft.com/office/drawing/2014/main" val="1159079884"/>
                    </a:ext>
                  </a:extLst>
                </a:gridCol>
                <a:gridCol w="1414815">
                  <a:extLst>
                    <a:ext uri="{9D8B030D-6E8A-4147-A177-3AD203B41FA5}">
                      <a16:colId xmlns:a16="http://schemas.microsoft.com/office/drawing/2014/main" val="1903727881"/>
                    </a:ext>
                  </a:extLst>
                </a:gridCol>
                <a:gridCol w="1347444">
                  <a:extLst>
                    <a:ext uri="{9D8B030D-6E8A-4147-A177-3AD203B41FA5}">
                      <a16:colId xmlns:a16="http://schemas.microsoft.com/office/drawing/2014/main" val="2176745598"/>
                    </a:ext>
                  </a:extLst>
                </a:gridCol>
                <a:gridCol w="1347444">
                  <a:extLst>
                    <a:ext uri="{9D8B030D-6E8A-4147-A177-3AD203B41FA5}">
                      <a16:colId xmlns:a16="http://schemas.microsoft.com/office/drawing/2014/main" val="895768590"/>
                    </a:ext>
                  </a:extLst>
                </a:gridCol>
              </a:tblGrid>
              <a:tr h="3757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Rozrachunki z tytułu podatków lokalnych</a:t>
                      </a:r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Podatek leśny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Podatek od nieruchomości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Podatek rolny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4915190"/>
                  </a:ext>
                </a:extLst>
              </a:tr>
              <a:tr h="3757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URZAD MIEJSKI W NAMYSŁOWIE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28 035,00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1 396,00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639,00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30 070,00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762090"/>
                  </a:ext>
                </a:extLst>
              </a:tr>
              <a:tr h="31558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URZAD MIASTA BRZEG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7 109,00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7 130,00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757560"/>
                  </a:ext>
                </a:extLst>
              </a:tr>
              <a:tr h="31558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URZAD GMINY OLSZANKA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23 233,00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267,00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23 500,00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4409594"/>
                  </a:ext>
                </a:extLst>
              </a:tr>
              <a:tr h="3757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URZAD GMINY W POPIELOWIE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129 887,00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5 391,00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1 126,00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136 404,00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524832"/>
                  </a:ext>
                </a:extLst>
              </a:tr>
              <a:tr h="31558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URZAD GMINY LUBSZA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420 636,00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12 746,00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7 216,00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440 598,00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3140654"/>
                  </a:ext>
                </a:extLst>
              </a:tr>
              <a:tr h="31558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URZAD GMINY POKÓJ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688,00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688,00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0622592"/>
                  </a:ext>
                </a:extLst>
              </a:tr>
              <a:tr h="3757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URZAD GMINY W SWIERCZOWIE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11 533,00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1 044,00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12 581,00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915794"/>
                  </a:ext>
                </a:extLst>
              </a:tr>
              <a:tr h="3757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URZAD GMINY JELCZ LASKOWICE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526,00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625,00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080494"/>
                  </a:ext>
                </a:extLst>
              </a:tr>
              <a:tr h="3757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URZAD MIASTA I GMINY LEWIN BRZESKI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14 752,00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443,00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15 195,00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835783"/>
                  </a:ext>
                </a:extLst>
              </a:tr>
              <a:tr h="31558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URZAD GMINY SKARBIMIERZ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11 233,00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5 579,00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16 822,00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063045"/>
                  </a:ext>
                </a:extLst>
              </a:tr>
              <a:tr h="31558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URZĄ MIEJSKI GRODKÓW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126,00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126,00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1395544"/>
                  </a:ext>
                </a:extLst>
              </a:tr>
              <a:tr h="31558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640 670,00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33 265,00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9 804,00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683 739,00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197120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E7A55148-2244-433F-A646-571698860869}"/>
              </a:ext>
            </a:extLst>
          </p:cNvPr>
          <p:cNvSpPr txBox="1"/>
          <p:nvPr/>
        </p:nvSpPr>
        <p:spPr>
          <a:xfrm>
            <a:off x="1292648" y="1164964"/>
            <a:ext cx="1048120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88"/>
              </a:spcAft>
            </a:pPr>
            <a:r>
              <a:rPr lang="pl-PL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Nadleśnictwo Brzeg za 2025 r. odprowadziło podatek VAT na łączną kwotę 6 050 232,00 zł. </a:t>
            </a:r>
          </a:p>
        </p:txBody>
      </p:sp>
    </p:spTree>
    <p:extLst>
      <p:ext uri="{BB962C8B-B14F-4D97-AF65-F5344CB8AC3E}">
        <p14:creationId xmlns:p14="http://schemas.microsoft.com/office/powerpoint/2010/main" val="1726896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Zagrożenia i przeciwdziałanie zagrożeniom</a:t>
            </a:r>
            <a:endParaRPr lang="pl-PL" sz="3152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CA2084-54F8-4221-AACB-33FEA7EE1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2158"/>
              </p:ext>
            </p:extLst>
          </p:nvPr>
        </p:nvGraphicFramePr>
        <p:xfrm>
          <a:off x="3720954" y="1773610"/>
          <a:ext cx="4569116" cy="15121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3137">
                  <a:extLst>
                    <a:ext uri="{9D8B030D-6E8A-4147-A177-3AD203B41FA5}">
                      <a16:colId xmlns:a16="http://schemas.microsoft.com/office/drawing/2014/main" val="1998388223"/>
                    </a:ext>
                  </a:extLst>
                </a:gridCol>
                <a:gridCol w="732064">
                  <a:extLst>
                    <a:ext uri="{9D8B030D-6E8A-4147-A177-3AD203B41FA5}">
                      <a16:colId xmlns:a16="http://schemas.microsoft.com/office/drawing/2014/main" val="1814390406"/>
                    </a:ext>
                  </a:extLst>
                </a:gridCol>
                <a:gridCol w="789556">
                  <a:extLst>
                    <a:ext uri="{9D8B030D-6E8A-4147-A177-3AD203B41FA5}">
                      <a16:colId xmlns:a16="http://schemas.microsoft.com/office/drawing/2014/main" val="2033586174"/>
                    </a:ext>
                  </a:extLst>
                </a:gridCol>
                <a:gridCol w="924359">
                  <a:extLst>
                    <a:ext uri="{9D8B030D-6E8A-4147-A177-3AD203B41FA5}">
                      <a16:colId xmlns:a16="http://schemas.microsoft.com/office/drawing/2014/main" val="1870151234"/>
                    </a:ext>
                  </a:extLst>
                </a:gridCol>
              </a:tblGrid>
              <a:tr h="3317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i powierzchnia pożarów w 2025 r.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219151"/>
                  </a:ext>
                </a:extLst>
              </a:tr>
              <a:tr h="8487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</a:t>
                      </a:r>
                      <a:b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pożarów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Pow.</a:t>
                      </a:r>
                      <a:b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pożarów </a:t>
                      </a:r>
                      <a:b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(ha)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Straty </a:t>
                      </a:r>
                      <a:b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finansowe</a:t>
                      </a:r>
                      <a:b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(zł)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0006957"/>
                  </a:ext>
                </a:extLst>
              </a:tr>
              <a:tr h="33172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052 - Lubsza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0,00 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4765062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05D934F-89AD-462D-A37F-8F48EFCB9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57756"/>
              </p:ext>
            </p:extLst>
          </p:nvPr>
        </p:nvGraphicFramePr>
        <p:xfrm>
          <a:off x="1541016" y="3652920"/>
          <a:ext cx="9418696" cy="1937113"/>
        </p:xfrm>
        <a:graphic>
          <a:graphicData uri="http://schemas.openxmlformats.org/drawingml/2006/table">
            <a:tbl>
              <a:tblPr/>
              <a:tblGrid>
                <a:gridCol w="3578126">
                  <a:extLst>
                    <a:ext uri="{9D8B030D-6E8A-4147-A177-3AD203B41FA5}">
                      <a16:colId xmlns:a16="http://schemas.microsoft.com/office/drawing/2014/main" val="4282569516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70529835"/>
                    </a:ext>
                  </a:extLst>
                </a:gridCol>
                <a:gridCol w="724515">
                  <a:extLst>
                    <a:ext uri="{9D8B030D-6E8A-4147-A177-3AD203B41FA5}">
                      <a16:colId xmlns:a16="http://schemas.microsoft.com/office/drawing/2014/main" val="62904388"/>
                    </a:ext>
                  </a:extLst>
                </a:gridCol>
                <a:gridCol w="724515">
                  <a:extLst>
                    <a:ext uri="{9D8B030D-6E8A-4147-A177-3AD203B41FA5}">
                      <a16:colId xmlns:a16="http://schemas.microsoft.com/office/drawing/2014/main" val="2810209594"/>
                    </a:ext>
                  </a:extLst>
                </a:gridCol>
                <a:gridCol w="724515">
                  <a:extLst>
                    <a:ext uri="{9D8B030D-6E8A-4147-A177-3AD203B41FA5}">
                      <a16:colId xmlns:a16="http://schemas.microsoft.com/office/drawing/2014/main" val="2421538855"/>
                    </a:ext>
                  </a:extLst>
                </a:gridCol>
                <a:gridCol w="724515">
                  <a:extLst>
                    <a:ext uri="{9D8B030D-6E8A-4147-A177-3AD203B41FA5}">
                      <a16:colId xmlns:a16="http://schemas.microsoft.com/office/drawing/2014/main" val="1727175287"/>
                    </a:ext>
                  </a:extLst>
                </a:gridCol>
                <a:gridCol w="724515">
                  <a:extLst>
                    <a:ext uri="{9D8B030D-6E8A-4147-A177-3AD203B41FA5}">
                      <a16:colId xmlns:a16="http://schemas.microsoft.com/office/drawing/2014/main" val="2004456936"/>
                    </a:ext>
                  </a:extLst>
                </a:gridCol>
                <a:gridCol w="724515">
                  <a:extLst>
                    <a:ext uri="{9D8B030D-6E8A-4147-A177-3AD203B41FA5}">
                      <a16:colId xmlns:a16="http://schemas.microsoft.com/office/drawing/2014/main" val="3620464916"/>
                    </a:ext>
                  </a:extLst>
                </a:gridCol>
                <a:gridCol w="724515">
                  <a:extLst>
                    <a:ext uri="{9D8B030D-6E8A-4147-A177-3AD203B41FA5}">
                      <a16:colId xmlns:a16="http://schemas.microsoft.com/office/drawing/2014/main" val="2066977790"/>
                    </a:ext>
                  </a:extLst>
                </a:gridCol>
                <a:gridCol w="724515">
                  <a:extLst>
                    <a:ext uri="{9D8B030D-6E8A-4147-A177-3AD203B41FA5}">
                      <a16:colId xmlns:a16="http://schemas.microsoft.com/office/drawing/2014/main" val="2229693705"/>
                    </a:ext>
                  </a:extLst>
                </a:gridCol>
              </a:tblGrid>
              <a:tr h="2406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Istniejące i prognozowane zagrożenia: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120900"/>
                  </a:ext>
                </a:extLst>
              </a:tr>
              <a:tr h="517366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Obniżenie poziomu wód gruntowych z powodu zmniejszającej się sumy rocznych opadów atmosferycznych oraz kopalni piasku w Leśnej Wodzie.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691352"/>
                  </a:ext>
                </a:extLst>
              </a:tr>
              <a:tr h="493302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Podatność osłabionych suszą drzewostanów na atak wtórnych szkodników drzew iglastych (np. kornik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ostrozębny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przypłaszczek granatek oraz pasożytniczych roślin (np. jemioła).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449727"/>
                  </a:ext>
                </a:extLst>
              </a:tr>
              <a:tr h="44517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Na części Nadleśnictwa zagrożenie dla upraw leśnych stanowią larwy chrabąszcza majowego  i kasztanowego, które żerują na korzeniach sadzonek drzew, powodując ich zamieranie.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681206"/>
                  </a:ext>
                </a:extLst>
              </a:tr>
              <a:tr h="24063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Wzrost zagrożenia pożarowego w związku z panującą wieloletnią suszą i osłabieniem drzewostanów.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9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449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Zagrożenia i przeciwdziałanie zagrożeniom</a:t>
            </a:r>
            <a:endParaRPr lang="pl-PL" sz="3152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2AC7D74-825C-4146-A05B-258263323070}"/>
              </a:ext>
            </a:extLst>
          </p:cNvPr>
          <p:cNvSpPr txBox="1"/>
          <p:nvPr/>
        </p:nvSpPr>
        <p:spPr>
          <a:xfrm>
            <a:off x="1180977" y="1845618"/>
            <a:ext cx="410445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Podejmowane działania w celu ograniczania zagrożeń oraz adaptacji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dostosowania ekosystemów leśnych do ww. zagrożeń: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Utrzymywanie i budowa zastawek na ciekach wodnych.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Budowa i utrzymanie zbiornika retencyjnego (na Lisich Łąkach) - Leśnictwo Kurznie, oddział 491-h, Gmina Lubsza.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Zwalczanie chemiczne chrabąszczy poprzez zabiegi agrolotnicze na terenach o zdiagnozowanym zagrożeniu.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Prowadzenie stałego monitoringu lasu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okresie zagrożenia pożarowego za pomocą systemu kamer na wieżach.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648723D-5F86-48F4-AC6E-F2D56BD40A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456" y="1653006"/>
            <a:ext cx="6257925" cy="417195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7976DF7-5F16-4652-B038-1F119C980DD9}"/>
              </a:ext>
            </a:extLst>
          </p:cNvPr>
          <p:cNvSpPr txBox="1"/>
          <p:nvPr/>
        </p:nvSpPr>
        <p:spPr>
          <a:xfrm>
            <a:off x="6725593" y="5832746"/>
            <a:ext cx="4325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Zbiornik retencyjny „Lisie Łąki” w Leśnictwie Kurznie</a:t>
            </a:r>
          </a:p>
        </p:txBody>
      </p:sp>
    </p:spTree>
    <p:extLst>
      <p:ext uri="{BB962C8B-B14F-4D97-AF65-F5344CB8AC3E}">
        <p14:creationId xmlns:p14="http://schemas.microsoft.com/office/powerpoint/2010/main" val="2588635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Zagrożenia i przeciwdziałanie zagrożeniom</a:t>
            </a:r>
            <a:endParaRPr lang="pl-PL" sz="3152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69BA229-C8C2-4CC3-A8CF-1DD181C0F0C1}"/>
              </a:ext>
            </a:extLst>
          </p:cNvPr>
          <p:cNvSpPr txBox="1"/>
          <p:nvPr/>
        </p:nvSpPr>
        <p:spPr>
          <a:xfrm>
            <a:off x="1465408" y="1729246"/>
            <a:ext cx="9836893" cy="293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51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ochrony przeciwpożarowej w 2024 roku – </a:t>
            </a:r>
            <a:r>
              <a:rPr lang="pl-PL" b="1" dirty="0">
                <a:highlight>
                  <a:srgbClr val="07F90A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478 681,87 zł </a:t>
            </a:r>
            <a:r>
              <a:rPr lang="pl-PL" dirty="0">
                <a:highlight>
                  <a:srgbClr val="07F90A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netto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m.in.:</a:t>
            </a:r>
          </a:p>
          <a:p>
            <a:pPr marL="342900" indent="-342900">
              <a:lnSpc>
                <a:spcPct val="107000"/>
              </a:lnSpc>
              <a:spcAft>
                <a:spcPts val="1051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Lotnicze akcje gaśnicze i patrole – 256 000,00;</a:t>
            </a:r>
          </a:p>
          <a:p>
            <a:pPr marL="342900" indent="-342900">
              <a:lnSpc>
                <a:spcPct val="107000"/>
              </a:lnSpc>
              <a:spcAft>
                <a:spcPts val="1051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Utrzymanie pasów ppoż. – 7 140,00;</a:t>
            </a:r>
          </a:p>
          <a:p>
            <a:pPr marL="342900" indent="-342900">
              <a:lnSpc>
                <a:spcPct val="107000"/>
              </a:lnSpc>
              <a:spcAft>
                <a:spcPts val="1051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Porządkowanie terenów wzdłuż dróg publicznych – 54 434,00;</a:t>
            </a:r>
          </a:p>
          <a:p>
            <a:pPr marL="342900" indent="-342900">
              <a:lnSpc>
                <a:spcPct val="107000"/>
              </a:lnSpc>
              <a:spcAft>
                <a:spcPts val="1051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Obsługa PAD – 97 367,08;</a:t>
            </a:r>
          </a:p>
          <a:p>
            <a:pPr marL="342900" indent="-342900">
              <a:lnSpc>
                <a:spcPct val="107000"/>
              </a:lnSpc>
              <a:spcAft>
                <a:spcPts val="1051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Utrzymanie sieci wykrywania pożarów – 43 392,98;</a:t>
            </a:r>
          </a:p>
          <a:p>
            <a:pPr marL="342900" indent="-342900">
              <a:lnSpc>
                <a:spcPct val="107000"/>
              </a:lnSpc>
              <a:spcAft>
                <a:spcPts val="1051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Utrzymanie punktów czerpania wody – 3 270,00.</a:t>
            </a:r>
          </a:p>
        </p:txBody>
      </p:sp>
    </p:spTree>
    <p:extLst>
      <p:ext uri="{BB962C8B-B14F-4D97-AF65-F5344CB8AC3E}">
        <p14:creationId xmlns:p14="http://schemas.microsoft.com/office/powerpoint/2010/main" val="2112886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F4CFAA-CA85-19FF-3D4B-983D82DA9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03EF171-ECCB-1BF4-E79A-544F1C2D9574}"/>
              </a:ext>
            </a:extLst>
          </p:cNvPr>
          <p:cNvSpPr txBox="1"/>
          <p:nvPr/>
        </p:nvSpPr>
        <p:spPr>
          <a:xfrm>
            <a:off x="1378108" y="1159742"/>
            <a:ext cx="9581606" cy="90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525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Część III</a:t>
            </a:r>
            <a:endParaRPr lang="pl-PL" sz="5254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AC78BBA-227D-7BD2-D3C5-038733DBD4F1}"/>
              </a:ext>
            </a:extLst>
          </p:cNvPr>
          <p:cNvSpPr txBox="1"/>
          <p:nvPr/>
        </p:nvSpPr>
        <p:spPr>
          <a:xfrm>
            <a:off x="1378108" y="4345518"/>
            <a:ext cx="9581606" cy="81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Co będzie się działo w nadleśnictwie?</a:t>
            </a:r>
          </a:p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plany 2026</a:t>
            </a:r>
            <a:endParaRPr lang="pl-PL" sz="3152" dirty="0"/>
          </a:p>
        </p:txBody>
      </p:sp>
    </p:spTree>
    <p:extLst>
      <p:ext uri="{BB962C8B-B14F-4D97-AF65-F5344CB8AC3E}">
        <p14:creationId xmlns:p14="http://schemas.microsoft.com/office/powerpoint/2010/main" val="2637630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0822" y="1204301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Pozyskanie drewna</a:t>
            </a:r>
            <a:endParaRPr lang="pl-PL" sz="3152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E3C66FA-754B-485D-BB46-D609AAFFE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31433"/>
              </p:ext>
            </p:extLst>
          </p:nvPr>
        </p:nvGraphicFramePr>
        <p:xfrm>
          <a:off x="2509556" y="1646108"/>
          <a:ext cx="6991911" cy="4548556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167375">
                  <a:extLst>
                    <a:ext uri="{9D8B030D-6E8A-4147-A177-3AD203B41FA5}">
                      <a16:colId xmlns:a16="http://schemas.microsoft.com/office/drawing/2014/main" val="3147654315"/>
                    </a:ext>
                  </a:extLst>
                </a:gridCol>
                <a:gridCol w="948705">
                  <a:extLst>
                    <a:ext uri="{9D8B030D-6E8A-4147-A177-3AD203B41FA5}">
                      <a16:colId xmlns:a16="http://schemas.microsoft.com/office/drawing/2014/main" val="4150380967"/>
                    </a:ext>
                  </a:extLst>
                </a:gridCol>
                <a:gridCol w="1299284">
                  <a:extLst>
                    <a:ext uri="{9D8B030D-6E8A-4147-A177-3AD203B41FA5}">
                      <a16:colId xmlns:a16="http://schemas.microsoft.com/office/drawing/2014/main" val="3444848835"/>
                    </a:ext>
                  </a:extLst>
                </a:gridCol>
                <a:gridCol w="1145132">
                  <a:extLst>
                    <a:ext uri="{9D8B030D-6E8A-4147-A177-3AD203B41FA5}">
                      <a16:colId xmlns:a16="http://schemas.microsoft.com/office/drawing/2014/main" val="1869929264"/>
                    </a:ext>
                  </a:extLst>
                </a:gridCol>
                <a:gridCol w="1431415">
                  <a:extLst>
                    <a:ext uri="{9D8B030D-6E8A-4147-A177-3AD203B41FA5}">
                      <a16:colId xmlns:a16="http://schemas.microsoft.com/office/drawing/2014/main" val="1963338408"/>
                    </a:ext>
                  </a:extLst>
                </a:gridCol>
              </a:tblGrid>
              <a:tr h="41163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Rębne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Przedrębne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Przygodne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360233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011 - Brzeg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1463271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022 - Skarbimierz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748,00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 460,00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69,81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1 277,81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1743066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025 - Namysłów Ob. wiej.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323,00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1 736,00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118,99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2 177,99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2871236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032 - Pokój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 249,00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14,39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   263,39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5023880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Grodków Ob. wiej.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7024295"/>
                  </a:ext>
                </a:extLst>
              </a:tr>
              <a:tr h="37904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Jelcz-Laskowice Ob. wiej.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5065821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042 - Świerczów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705,00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 411,00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64,49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1 180,49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7165416"/>
                  </a:ext>
                </a:extLst>
              </a:tr>
              <a:tr h="37904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045 - Lewin Brzeski Ob. wiej.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4 342,00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 774,00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295,65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5 411,65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4577872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052 - Lubsza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34 500,00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22 609,00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3 300,30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60 409,30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8114907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062 - Olszanka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 742,00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42,88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     784,88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4201573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092 - Popielów</a:t>
                      </a:r>
                      <a:endParaRPr lang="pl-PL" sz="12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9 101,00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8 852,00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1 037,49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18 990,49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468419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</a:t>
                      </a:r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49 719,00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35 833,00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4 944,00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    90 496,00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961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27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24992" y="837506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Inne zadania gospodarcze – hodowla lasu</a:t>
            </a:r>
            <a:endParaRPr lang="pl-PL" sz="3152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DD6F93F-71B8-42B5-82EA-48E170391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34545"/>
              </p:ext>
            </p:extLst>
          </p:nvPr>
        </p:nvGraphicFramePr>
        <p:xfrm>
          <a:off x="2862263" y="1423988"/>
          <a:ext cx="7535738" cy="4874124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565027">
                  <a:extLst>
                    <a:ext uri="{9D8B030D-6E8A-4147-A177-3AD203B41FA5}">
                      <a16:colId xmlns:a16="http://schemas.microsoft.com/office/drawing/2014/main" val="1778263984"/>
                    </a:ext>
                  </a:extLst>
                </a:gridCol>
                <a:gridCol w="1207089">
                  <a:extLst>
                    <a:ext uri="{9D8B030D-6E8A-4147-A177-3AD203B41FA5}">
                      <a16:colId xmlns:a16="http://schemas.microsoft.com/office/drawing/2014/main" val="2339562797"/>
                    </a:ext>
                  </a:extLst>
                </a:gridCol>
                <a:gridCol w="1279438">
                  <a:extLst>
                    <a:ext uri="{9D8B030D-6E8A-4147-A177-3AD203B41FA5}">
                      <a16:colId xmlns:a16="http://schemas.microsoft.com/office/drawing/2014/main" val="498492898"/>
                    </a:ext>
                  </a:extLst>
                </a:gridCol>
                <a:gridCol w="1165202">
                  <a:extLst>
                    <a:ext uri="{9D8B030D-6E8A-4147-A177-3AD203B41FA5}">
                      <a16:colId xmlns:a16="http://schemas.microsoft.com/office/drawing/2014/main" val="3755929060"/>
                    </a:ext>
                  </a:extLst>
                </a:gridCol>
                <a:gridCol w="1222321">
                  <a:extLst>
                    <a:ext uri="{9D8B030D-6E8A-4147-A177-3AD203B41FA5}">
                      <a16:colId xmlns:a16="http://schemas.microsoft.com/office/drawing/2014/main" val="4044182457"/>
                    </a:ext>
                  </a:extLst>
                </a:gridCol>
                <a:gridCol w="1096661">
                  <a:extLst>
                    <a:ext uri="{9D8B030D-6E8A-4147-A177-3AD203B41FA5}">
                      <a16:colId xmlns:a16="http://schemas.microsoft.com/office/drawing/2014/main" val="577183479"/>
                    </a:ext>
                  </a:extLst>
                </a:gridCol>
              </a:tblGrid>
              <a:tr h="52897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HODOWLA LASU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Odnowienia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Pielęgnowanie upraw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Czyszczenia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Trzebieże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Suma:</a:t>
                      </a:r>
                      <a:endParaRPr lang="pl-PL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b"/>
                </a:tc>
                <a:extLst>
                  <a:ext uri="{0D108BD9-81ED-4DB2-BD59-A6C34878D82A}">
                    <a16:rowId xmlns:a16="http://schemas.microsoft.com/office/drawing/2014/main" val="1837117221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extLst>
                  <a:ext uri="{0D108BD9-81ED-4DB2-BD59-A6C34878D82A}">
                    <a16:rowId xmlns:a16="http://schemas.microsoft.com/office/drawing/2014/main" val="3562133621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011 - Brzeg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1263902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022 - Skarbimierz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11,11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8,91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18,18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41,24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077548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025 - Namysłów Ob. wiej.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11,67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36,12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53,50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137478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032 - Pokój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7,82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7,82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9151639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Grodków Ob. wiej.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606456"/>
                  </a:ext>
                </a:extLst>
              </a:tr>
              <a:tr h="34070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035 - Jelcz-Laskowice Ob. wiej.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712175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042 - Świerczów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14,75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15,08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6488029"/>
                  </a:ext>
                </a:extLst>
              </a:tr>
              <a:tr h="34070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045 - Lewin Brzeski Ob. wiej.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27,92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38,50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629798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052 - Lubsza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101,58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57,01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231,46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535,04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925,09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649453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062 - Olszanka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8,63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9,14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20,76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38,53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557092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092 - Popielów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44,42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11,99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73,53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208,85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338,79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32404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611,00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611,96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2105222"/>
                  </a:ext>
                </a:extLst>
              </a:tr>
              <a:tr h="30031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Suma:</a:t>
                      </a:r>
                      <a:endParaRPr lang="pl-PL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3" marR="11963" marT="119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174,16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687,70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339,21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869,44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2 070,51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5221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166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453977" y="124411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Inne zadania gospodarcze – ochrona lasu</a:t>
            </a:r>
            <a:endParaRPr lang="pl-PL" sz="3152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8EB9CDA-378B-4366-AA26-12DDBA57F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72617"/>
              </p:ext>
            </p:extLst>
          </p:nvPr>
        </p:nvGraphicFramePr>
        <p:xfrm>
          <a:off x="2405112" y="1700264"/>
          <a:ext cx="8424935" cy="45378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5">
                  <a:extLst>
                    <a:ext uri="{9D8B030D-6E8A-4147-A177-3AD203B41FA5}">
                      <a16:colId xmlns:a16="http://schemas.microsoft.com/office/drawing/2014/main" val="3517690982"/>
                    </a:ext>
                  </a:extLst>
                </a:gridCol>
                <a:gridCol w="1069319">
                  <a:extLst>
                    <a:ext uri="{9D8B030D-6E8A-4147-A177-3AD203B41FA5}">
                      <a16:colId xmlns:a16="http://schemas.microsoft.com/office/drawing/2014/main" val="2132041493"/>
                    </a:ext>
                  </a:extLst>
                </a:gridCol>
                <a:gridCol w="1069319">
                  <a:extLst>
                    <a:ext uri="{9D8B030D-6E8A-4147-A177-3AD203B41FA5}">
                      <a16:colId xmlns:a16="http://schemas.microsoft.com/office/drawing/2014/main" val="273909875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63737656"/>
                    </a:ext>
                  </a:extLst>
                </a:gridCol>
                <a:gridCol w="1123324">
                  <a:extLst>
                    <a:ext uri="{9D8B030D-6E8A-4147-A177-3AD203B41FA5}">
                      <a16:colId xmlns:a16="http://schemas.microsoft.com/office/drawing/2014/main" val="3054340931"/>
                    </a:ext>
                  </a:extLst>
                </a:gridCol>
                <a:gridCol w="1069319">
                  <a:extLst>
                    <a:ext uri="{9D8B030D-6E8A-4147-A177-3AD203B41FA5}">
                      <a16:colId xmlns:a16="http://schemas.microsoft.com/office/drawing/2014/main" val="1809166802"/>
                    </a:ext>
                  </a:extLst>
                </a:gridCol>
                <a:gridCol w="1069319">
                  <a:extLst>
                    <a:ext uri="{9D8B030D-6E8A-4147-A177-3AD203B41FA5}">
                      <a16:colId xmlns:a16="http://schemas.microsoft.com/office/drawing/2014/main" val="2475595897"/>
                    </a:ext>
                  </a:extLst>
                </a:gridCol>
              </a:tblGrid>
              <a:tr h="75495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Ochrona przed gryzoniami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Ochrona przed zwierzyną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Ograniczenie liczebn.szkodliwych owadów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Pozostałe zabiegi z zakresu ochrony lasu</a:t>
                      </a:r>
                      <a:br>
                        <a:rPr lang="pl-PL" sz="1100" u="none" strike="noStrike">
                          <a:effectLst/>
                        </a:rPr>
                      </a:br>
                      <a:r>
                        <a:rPr lang="pl-PL" sz="1100" u="none" strike="noStrike">
                          <a:effectLst/>
                        </a:rPr>
                        <a:t>O-SMIECI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Zbiór materiałów prognostycznych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Zbiór materiałów prognostycznych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9895348"/>
                  </a:ext>
                </a:extLst>
              </a:tr>
              <a:tr h="3241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OCHRONA LASU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HA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HA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HA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M3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HA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SZT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9867421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011 - Brzeg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1158504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022 - Skarbimierz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14,35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0815089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025 - Namysłów Ob. wiej.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14,16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230981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032 - Pokój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7388329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035 - Grodków Ob. wiej.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376201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035 - Jelcz-Laskowice Ob. wiej.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0644189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042 - Świerczów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3,06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6196573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045 - Lewin Brzeski Ob. wiej.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5,93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3422034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052 - Lubsza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177,24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1 291,08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127,00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052166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062 - Olszanka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13,71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741894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092 - Popielów</a:t>
                      </a:r>
                      <a:endParaRPr lang="pl-PL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57,62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3218329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115,09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68,00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4649963"/>
                  </a:ext>
                </a:extLst>
              </a:tr>
              <a:tr h="266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Suma:</a:t>
                      </a:r>
                      <a:endParaRPr lang="pl-PL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401,16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1 291,08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66,00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217,00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186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609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453977" y="1029427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altLang="pl-PL" sz="2102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ydarzenia</a:t>
            </a:r>
            <a:endParaRPr lang="pl-PL" sz="3152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37063EA-DE51-4179-9D68-B60F26FFA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738983"/>
              </p:ext>
            </p:extLst>
          </p:nvPr>
        </p:nvGraphicFramePr>
        <p:xfrm>
          <a:off x="1565592" y="1845619"/>
          <a:ext cx="9336464" cy="371190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28554">
                  <a:extLst>
                    <a:ext uri="{9D8B030D-6E8A-4147-A177-3AD203B41FA5}">
                      <a16:colId xmlns:a16="http://schemas.microsoft.com/office/drawing/2014/main" val="3658386069"/>
                    </a:ext>
                  </a:extLst>
                </a:gridCol>
                <a:gridCol w="1369357">
                  <a:extLst>
                    <a:ext uri="{9D8B030D-6E8A-4147-A177-3AD203B41FA5}">
                      <a16:colId xmlns:a16="http://schemas.microsoft.com/office/drawing/2014/main" val="1985203501"/>
                    </a:ext>
                  </a:extLst>
                </a:gridCol>
                <a:gridCol w="1486196">
                  <a:extLst>
                    <a:ext uri="{9D8B030D-6E8A-4147-A177-3AD203B41FA5}">
                      <a16:colId xmlns:a16="http://schemas.microsoft.com/office/drawing/2014/main" val="2223640384"/>
                    </a:ext>
                  </a:extLst>
                </a:gridCol>
                <a:gridCol w="3266828">
                  <a:extLst>
                    <a:ext uri="{9D8B030D-6E8A-4147-A177-3AD203B41FA5}">
                      <a16:colId xmlns:a16="http://schemas.microsoft.com/office/drawing/2014/main" val="1164531015"/>
                    </a:ext>
                  </a:extLst>
                </a:gridCol>
                <a:gridCol w="1485529">
                  <a:extLst>
                    <a:ext uri="{9D8B030D-6E8A-4147-A177-3AD203B41FA5}">
                      <a16:colId xmlns:a16="http://schemas.microsoft.com/office/drawing/2014/main" val="628412463"/>
                    </a:ext>
                  </a:extLst>
                </a:gridCol>
              </a:tblGrid>
              <a:tr h="1310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Wydarzenie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uczestnicy, grupa docelowa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orientacyjna liczba uczestników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9124821"/>
                  </a:ext>
                </a:extLst>
              </a:tr>
              <a:tr h="1200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Akcja „Posadź las </a:t>
                      </a:r>
                      <a:b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leśnikiem”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Popielów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11.04.2026r.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pracownicy Nadleśnictwa Brzeg, lokalna społeczność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50-60 osób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576160"/>
                  </a:ext>
                </a:extLst>
              </a:tr>
              <a:tr h="1200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Powiatowe ćwiczenia jednostek OSP i PSP </a:t>
                      </a:r>
                      <a:b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Brzegu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Lubsza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czerwiec 2026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pracownicy Nadleśnictwa Brzeg, strażacy zawodowi, strażacy ochotnicy z terenu Powiatu Brzeskiego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100 osób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7796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974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97000" y="765498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Inwestycje</a:t>
            </a:r>
            <a:endParaRPr lang="pl-PL" sz="3152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FFF8A3B-8999-458D-ACBD-0DC2C97F29A3}"/>
              </a:ext>
            </a:extLst>
          </p:cNvPr>
          <p:cNvSpPr txBox="1"/>
          <p:nvPr/>
        </p:nvSpPr>
        <p:spPr>
          <a:xfrm>
            <a:off x="1036960" y="1125538"/>
            <a:ext cx="10585176" cy="441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Inwestycje wspólne z JST – brak.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Utrzymanie dróg leśnych – </a:t>
            </a: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429 000,00 zł netto</a:t>
            </a: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(dodatkowo utrzymanie skrajni </a:t>
            </a: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29 000,00 zł netto</a:t>
            </a: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Udział w projekcie współfinansowanym ze środków </a:t>
            </a:r>
            <a:r>
              <a:rPr lang="pl-PL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FEnIKS</a:t>
            </a: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Kompleksowy projekt adaptacji lasów i leśnictwa do zmian klimatu – mała retencja oraz przeciwdziałanie erozji wodnej na terenach nizinnych (MRN) – budowa i przebudowa zastawek i progów  na terenie Nadleśnictwa Brzeg w latach 2025-2028.</a:t>
            </a:r>
          </a:p>
        </p:txBody>
      </p:sp>
    </p:spTree>
    <p:extLst>
      <p:ext uri="{BB962C8B-B14F-4D97-AF65-F5344CB8AC3E}">
        <p14:creationId xmlns:p14="http://schemas.microsoft.com/office/powerpoint/2010/main" val="414152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Zasoby w zarządzie nadleśnictwa</a:t>
            </a:r>
            <a:endParaRPr lang="pl-PL" sz="3152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96D28AC-F38C-4AC9-9846-80C0F3362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08" y="1557586"/>
            <a:ext cx="9814670" cy="47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453977" y="124411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Inwestycje</a:t>
            </a:r>
            <a:endParaRPr lang="pl-PL" sz="3152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AA574F-98B1-4BAB-B6AF-B0FA7C6F29A8}"/>
              </a:ext>
            </a:extLst>
          </p:cNvPr>
          <p:cNvSpPr txBox="1"/>
          <p:nvPr/>
        </p:nvSpPr>
        <p:spPr>
          <a:xfrm>
            <a:off x="1036960" y="1917626"/>
            <a:ext cx="10801200" cy="420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GMINA LUBSZA: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Przebudowa części administracyjnej budynku zaplecza dawnej szkółki leśnej  - stworzenie zgodnej ze standardami potrójnej kancelarii Leśnictw Wójcice, </a:t>
            </a:r>
            <a:r>
              <a:rPr lang="pl-PL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Barucice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Rogalice w latach 2025-2026 – szacunkowa wartość zadania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500 000,00 zł netto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wiaty edukacyjnej w Borucicach – szacunkowa wartość zadania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267 000,00 zł netto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mostu w Leśnictwie Dobrzyń na rzece </a:t>
            </a:r>
            <a:r>
              <a:rPr lang="pl-PL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Smortawa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ramach Małej Retencji Nizinnej (MRN) – szacunkowa wartość zadania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200 000,00 zł netto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FEnIKS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37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453977" y="124411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Inwestycje</a:t>
            </a:r>
            <a:endParaRPr lang="pl-PL" sz="3152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B21CE1B-1830-40ED-9DC3-EEC3636B6C44}"/>
              </a:ext>
            </a:extLst>
          </p:cNvPr>
          <p:cNvSpPr txBox="1"/>
          <p:nvPr/>
        </p:nvSpPr>
        <p:spPr>
          <a:xfrm>
            <a:off x="1036960" y="1781697"/>
            <a:ext cx="10790710" cy="325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GMINA POPIELÓW: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i przebudowa zastawek, przepustów, brodu i progów  na terenie Leśnictwa Stobrawa w ramach Małej Retencji Nizinnej (MRN) </a:t>
            </a:r>
            <a:b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szacunkowa wartość zadania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375 000,00 zł netto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FEnIKS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/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GMINA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BRZEG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Przebudowa budynku administracyjnego Nadleśnictwa Brzeg </a:t>
            </a:r>
            <a:b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szacunkowa wartość zadania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180 000,00 zł netto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69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C84826-5606-98BB-C14B-0B10F2C69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C8D0941-EF7F-F509-C30B-E1854024EA0E}"/>
              </a:ext>
            </a:extLst>
          </p:cNvPr>
          <p:cNvSpPr txBox="1"/>
          <p:nvPr/>
        </p:nvSpPr>
        <p:spPr>
          <a:xfrm>
            <a:off x="1453977" y="124411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Kontakt</a:t>
            </a:r>
            <a:endParaRPr lang="pl-PL" sz="3152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1EBF84-57B8-4932-AEE1-94080274F3F1}"/>
              </a:ext>
            </a:extLst>
          </p:cNvPr>
          <p:cNvSpPr txBox="1"/>
          <p:nvPr/>
        </p:nvSpPr>
        <p:spPr>
          <a:xfrm>
            <a:off x="1458958" y="1773610"/>
            <a:ext cx="10235186" cy="3695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Nadleśnictwo Brzeg</a:t>
            </a:r>
          </a:p>
          <a:p>
            <a:pPr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ul. Jana Kilińskiego 1</a:t>
            </a:r>
          </a:p>
          <a:p>
            <a:pPr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49-300 Brzeg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180340" algn="l"/>
                <a:tab pos="40894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tel.: (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77) 404 80 30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180340" algn="l"/>
                <a:tab pos="40894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sz="1800" b="1" u="sng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brzeg@katowice.lasy.gov.pl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180340" algn="l"/>
                <a:tab pos="40894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strona www: </a:t>
            </a:r>
            <a:r>
              <a:rPr lang="pl-PL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https://www.brzeg.katowice.lasy.gov.pl/</a:t>
            </a:r>
            <a:endParaRPr lang="pl-PL" sz="180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endParaRPr lang="pl-PL" sz="2102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88"/>
              </a:spcAft>
            </a:pPr>
            <a:r>
              <a:rPr lang="pl-PL" sz="210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Konsultant ds. społecznych – Inżynier Nadzoru Michał Pawluk, kom. +48 537 726 821</a:t>
            </a:r>
          </a:p>
        </p:txBody>
      </p:sp>
    </p:spTree>
    <p:extLst>
      <p:ext uri="{BB962C8B-B14F-4D97-AF65-F5344CB8AC3E}">
        <p14:creationId xmlns:p14="http://schemas.microsoft.com/office/powerpoint/2010/main" val="2329964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4294967295"/>
          </p:nvPr>
        </p:nvSpPr>
        <p:spPr>
          <a:xfrm>
            <a:off x="6457292" y="3881575"/>
            <a:ext cx="5553734" cy="239955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Nadleśnictwo Brzeg</a:t>
            </a:r>
          </a:p>
          <a:p>
            <a:pPr marL="0" indent="0">
              <a:buNone/>
            </a:pPr>
            <a:r>
              <a:rPr lang="pl-PL" sz="16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Jana Kilińskiego 1</a:t>
            </a:r>
          </a:p>
          <a:p>
            <a:pPr marL="0" indent="0">
              <a:buNone/>
            </a:pPr>
            <a:r>
              <a:rPr lang="pl-PL" sz="16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49-300 Brzeg</a:t>
            </a:r>
          </a:p>
          <a:p>
            <a:pPr marL="0" indent="0">
              <a:buNone/>
            </a:pPr>
            <a:r>
              <a:rPr lang="pl-PL" sz="16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(77) 404 80 30</a:t>
            </a:r>
          </a:p>
          <a:p>
            <a:pPr marL="0" indent="0">
              <a:buNone/>
            </a:pPr>
            <a:r>
              <a:rPr lang="pl-PL" sz="16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brzeg@katowice.lasy.gov.pl</a:t>
            </a:r>
          </a:p>
          <a:p>
            <a:pPr marL="0" indent="0">
              <a:buNone/>
            </a:pPr>
            <a:endParaRPr lang="pl-PL" sz="166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791F35A-F3F2-4049-AB46-9B96877F57C5}"/>
              </a:ext>
            </a:extLst>
          </p:cNvPr>
          <p:cNvSpPr txBox="1">
            <a:spLocks/>
          </p:cNvSpPr>
          <p:nvPr/>
        </p:nvSpPr>
        <p:spPr>
          <a:xfrm>
            <a:off x="4354111" y="2228775"/>
            <a:ext cx="6755735" cy="1050892"/>
          </a:xfrm>
          <a:prstGeom prst="rect">
            <a:avLst/>
          </a:prstGeom>
          <a:noFill/>
        </p:spPr>
        <p:txBody>
          <a:bodyPr vert="horz" lIns="120104" tIns="60052" rIns="120104" bIns="60052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756671">
              <a:buNone/>
            </a:pPr>
            <a:r>
              <a:rPr lang="pl-PL" sz="2085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F339722-CEF2-4633-BB57-8D3F6E94A06F}"/>
              </a:ext>
            </a:extLst>
          </p:cNvPr>
          <p:cNvCxnSpPr>
            <a:cxnSpLocks/>
          </p:cNvCxnSpPr>
          <p:nvPr/>
        </p:nvCxnSpPr>
        <p:spPr>
          <a:xfrm>
            <a:off x="3673049" y="1054641"/>
            <a:ext cx="0" cy="563868"/>
          </a:xfrm>
          <a:prstGeom prst="line">
            <a:avLst/>
          </a:prstGeom>
          <a:ln w="25400">
            <a:solidFill>
              <a:srgbClr val="00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7ABA4AC-F52C-4E34-9F76-106194D45CC6}"/>
              </a:ext>
            </a:extLst>
          </p:cNvPr>
          <p:cNvSpPr txBox="1"/>
          <p:nvPr/>
        </p:nvSpPr>
        <p:spPr>
          <a:xfrm>
            <a:off x="9944628" y="6362288"/>
            <a:ext cx="2066398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01063"/>
            <a:r>
              <a:rPr lang="pl-PL" sz="166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1668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7E39C9F-B199-4831-B6A6-2AF66C6AD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2" y="976524"/>
            <a:ext cx="2719424" cy="7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4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78108" y="1159743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Zasoby w zarządzie nadleśnictwa</a:t>
            </a:r>
            <a:endParaRPr lang="pl-PL" sz="3152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EBAD52-F1C3-4294-9182-D82FCD14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511" y="2493690"/>
            <a:ext cx="9388800" cy="25829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BA0B3AF-220C-4A52-9C68-D7461D1DC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403" y="2061642"/>
            <a:ext cx="9385200" cy="3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97000" y="639184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Do kogo należą lasy w granicach nadleśnictwa</a:t>
            </a:r>
            <a:endParaRPr lang="pl-PL" sz="3152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FB99042-79FC-4001-815B-636873EF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908" y="4912208"/>
            <a:ext cx="1886792" cy="108012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45A0591-EB89-40DE-A44D-42BA08E60A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8" y="1269554"/>
            <a:ext cx="9093851" cy="47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4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748928" y="600420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Do kogo należą lasy w granicach nadleśnictwa</a:t>
            </a:r>
            <a:endParaRPr lang="pl-PL" sz="3152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FB99042-79FC-4001-815B-636873EF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263" y="5179048"/>
            <a:ext cx="1886792" cy="108012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473E5AF-6B16-4CAD-B657-70B781B71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16" y="1056571"/>
            <a:ext cx="4824536" cy="53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83ECE36-47C5-4A03-8858-AEFC644B59C4}"/>
              </a:ext>
            </a:extLst>
          </p:cNvPr>
          <p:cNvSpPr txBox="1"/>
          <p:nvPr/>
        </p:nvSpPr>
        <p:spPr>
          <a:xfrm>
            <a:off x="1397000" y="693490"/>
            <a:ext cx="9581606" cy="45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364" b="1" dirty="0">
                <a:solidFill>
                  <a:srgbClr val="005023"/>
                </a:solidFill>
                <a:latin typeface="Arial" pitchFamily="34" charset="0"/>
                <a:cs typeface="Arial" pitchFamily="34" charset="0"/>
              </a:rPr>
              <a:t>Infrastruktura nadleśnictwa</a:t>
            </a:r>
            <a:endParaRPr lang="pl-PL" sz="3152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B52AAC-CABF-4341-9EF8-8F48833DED9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7288" y="1311998"/>
            <a:ext cx="6436448" cy="482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8020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2026 LP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2026 LP" id="{5BC10F70-B1F9-47DB-BE3C-289E02752CA7}" vid="{445B7B4A-62F4-4025-9800-5106C853E8A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i xmlns="b8ad9e2a-f15e-4cea-99fc-a9767dfa581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A890D47B4F9944BE81BFA24173F6BA" ma:contentTypeVersion="1" ma:contentTypeDescription="Utwórz nowy dokument." ma:contentTypeScope="" ma:versionID="261f7b351e3b2e14f627302025769fb4">
  <xsd:schema xmlns:xsd="http://www.w3.org/2001/XMLSchema" xmlns:xs="http://www.w3.org/2001/XMLSchema" xmlns:p="http://schemas.microsoft.com/office/2006/metadata/properties" xmlns:ns2="b8ad9e2a-f15e-4cea-99fc-a9767dfa5810" targetNamespace="http://schemas.microsoft.com/office/2006/metadata/properties" ma:root="true" ma:fieldsID="3d5eadea69c8e130c53f6f5c1535ad33" ns2:_="">
    <xsd:import namespace="b8ad9e2a-f15e-4cea-99fc-a9767dfa5810"/>
    <xsd:element name="properties">
      <xsd:complexType>
        <xsd:sequence>
          <xsd:element name="documentManagement">
            <xsd:complexType>
              <xsd:all>
                <xsd:element ref="ns2:Tag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d9e2a-f15e-4cea-99fc-a9767dfa5810" elementFormDefault="qualified">
    <xsd:import namespace="http://schemas.microsoft.com/office/2006/documentManagement/types"/>
    <xsd:import namespace="http://schemas.microsoft.com/office/infopath/2007/PartnerControls"/>
    <xsd:element name="Tagi" ma:index="8" nillable="true" ma:displayName="Tagi" ma:internalName="Tagi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29AFA-9410-4BD1-A894-F02B6FABEC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1289C5-7E3E-439A-A2C1-FADB6D492FBB}">
  <ds:schemaRefs>
    <ds:schemaRef ds:uri="http://schemas.microsoft.com/office/2006/metadata/properties"/>
    <ds:schemaRef ds:uri="http://schemas.microsoft.com/office/infopath/2007/PartnerControls"/>
    <ds:schemaRef ds:uri="b8ad9e2a-f15e-4cea-99fc-a9767dfa5810"/>
  </ds:schemaRefs>
</ds:datastoreItem>
</file>

<file path=customXml/itemProps3.xml><?xml version="1.0" encoding="utf-8"?>
<ds:datastoreItem xmlns:ds="http://schemas.openxmlformats.org/officeDocument/2006/customXml" ds:itemID="{294B20A9-4512-45BD-A201-8A21571E4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d9e2a-f15e-4cea-99fc-a9767dfa5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Motyw2026 LP</Template>
  <TotalTime>16200</TotalTime>
  <Words>3575</Words>
  <Application>Microsoft Office PowerPoint</Application>
  <PresentationFormat>Niestandardowy</PresentationFormat>
  <Paragraphs>969</Paragraphs>
  <Slides>53</Slides>
  <Notes>52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53</vt:i4>
      </vt:variant>
    </vt:vector>
  </HeadingPairs>
  <TitlesOfParts>
    <vt:vector size="59" baseType="lpstr">
      <vt:lpstr>Arial</vt:lpstr>
      <vt:lpstr>Calibri</vt:lpstr>
      <vt:lpstr>Symbol</vt:lpstr>
      <vt:lpstr>Times New Roman</vt:lpstr>
      <vt:lpstr>Motyw2026 LP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x</dc:creator>
  <cp:lastModifiedBy>Kamil</cp:lastModifiedBy>
  <cp:revision>205</cp:revision>
  <dcterms:created xsi:type="dcterms:W3CDTF">2018-04-04T08:10:24Z</dcterms:created>
  <dcterms:modified xsi:type="dcterms:W3CDTF">2026-03-31T09:40:57Z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0x0101001BA890D47B4F9944BE81BFA24173F6BA</vt:lpwstr>
  </property>
</Properties>
</file>